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15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3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20.xml" ContentType="application/vnd.openxmlformats-officedocument.presentationml.slideLayout+xml"/>
  <Default Extension="xlsx" ContentType="application/vnd.openxmlformats-officedocument.spreadsheetml.sheet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charts/chart1.xml" ContentType="application/vnd.openxmlformats-officedocument.drawingml.char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Default Extension="jpeg" ContentType="image/jpeg"/>
  <Override PartName="/ppt/slideLayouts/slideLayout3.xml" ContentType="application/vnd.openxmlformats-officedocument.presentationml.slideLayout+xml"/>
  <Override PartName="/ppt/slideLayouts/slideLayout16.xml" ContentType="application/vnd.openxmlformats-officedocument.presentationml.slideLayout+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>
  <p:sldMasterIdLst>
    <p:sldMasterId id="2147483648" r:id="rId1"/>
    <p:sldMasterId id="2147483649" r:id="rId2"/>
  </p:sldMasterIdLst>
  <p:notesMasterIdLst>
    <p:notesMasterId r:id="rId39"/>
  </p:notesMasterIdLst>
  <p:handoutMasterIdLst>
    <p:handoutMasterId r:id="rId40"/>
  </p:handoutMasterIdLst>
  <p:sldIdLst>
    <p:sldId id="256" r:id="rId3"/>
    <p:sldId id="283" r:id="rId4"/>
    <p:sldId id="287" r:id="rId5"/>
    <p:sldId id="289" r:id="rId6"/>
    <p:sldId id="290" r:id="rId7"/>
    <p:sldId id="291" r:id="rId8"/>
    <p:sldId id="293" r:id="rId9"/>
    <p:sldId id="292" r:id="rId10"/>
    <p:sldId id="294" r:id="rId11"/>
    <p:sldId id="295" r:id="rId12"/>
    <p:sldId id="297" r:id="rId13"/>
    <p:sldId id="296" r:id="rId14"/>
    <p:sldId id="298" r:id="rId15"/>
    <p:sldId id="300" r:id="rId16"/>
    <p:sldId id="299" r:id="rId17"/>
    <p:sldId id="302" r:id="rId18"/>
    <p:sldId id="301" r:id="rId19"/>
    <p:sldId id="304" r:id="rId20"/>
    <p:sldId id="303" r:id="rId21"/>
    <p:sldId id="305" r:id="rId22"/>
    <p:sldId id="307" r:id="rId23"/>
    <p:sldId id="306" r:id="rId24"/>
    <p:sldId id="320" r:id="rId25"/>
    <p:sldId id="319" r:id="rId26"/>
    <p:sldId id="318" r:id="rId27"/>
    <p:sldId id="317" r:id="rId28"/>
    <p:sldId id="316" r:id="rId29"/>
    <p:sldId id="315" r:id="rId30"/>
    <p:sldId id="314" r:id="rId31"/>
    <p:sldId id="313" r:id="rId32"/>
    <p:sldId id="312" r:id="rId33"/>
    <p:sldId id="311" r:id="rId34"/>
    <p:sldId id="309" r:id="rId35"/>
    <p:sldId id="310" r:id="rId36"/>
    <p:sldId id="284" r:id="rId37"/>
    <p:sldId id="288" r:id="rId38"/>
  </p:sldIdLst>
  <p:sldSz cx="9144000" cy="6858000" type="screen4x3"/>
  <p:notesSz cx="6858000" cy="9144000"/>
  <p:defaultTextStyle>
    <a:defPPr>
      <a:defRPr lang="en-US"/>
    </a:defPPr>
    <a:lvl1pPr algn="ctr" rtl="0" fontAlgn="base">
      <a:spcBef>
        <a:spcPct val="0"/>
      </a:spcBef>
      <a:spcAft>
        <a:spcPct val="0"/>
      </a:spcAft>
      <a:defRPr sz="2800" kern="1200">
        <a:solidFill>
          <a:srgbClr val="000000"/>
        </a:solidFill>
        <a:latin typeface="Gill Sans" charset="0"/>
        <a:ea typeface="+mn-ea"/>
        <a:cs typeface="+mn-cs"/>
        <a:sym typeface="Gill Sans" charset="0"/>
      </a:defRPr>
    </a:lvl1pPr>
    <a:lvl2pPr marL="457200" algn="ctr" rtl="0" fontAlgn="base">
      <a:spcBef>
        <a:spcPct val="0"/>
      </a:spcBef>
      <a:spcAft>
        <a:spcPct val="0"/>
      </a:spcAft>
      <a:defRPr sz="2800" kern="1200">
        <a:solidFill>
          <a:srgbClr val="000000"/>
        </a:solidFill>
        <a:latin typeface="Gill Sans" charset="0"/>
        <a:ea typeface="+mn-ea"/>
        <a:cs typeface="+mn-cs"/>
        <a:sym typeface="Gill Sans" charset="0"/>
      </a:defRPr>
    </a:lvl2pPr>
    <a:lvl3pPr marL="914400" algn="ctr" rtl="0" fontAlgn="base">
      <a:spcBef>
        <a:spcPct val="0"/>
      </a:spcBef>
      <a:spcAft>
        <a:spcPct val="0"/>
      </a:spcAft>
      <a:defRPr sz="2800" kern="1200">
        <a:solidFill>
          <a:srgbClr val="000000"/>
        </a:solidFill>
        <a:latin typeface="Gill Sans" charset="0"/>
        <a:ea typeface="+mn-ea"/>
        <a:cs typeface="+mn-cs"/>
        <a:sym typeface="Gill Sans" charset="0"/>
      </a:defRPr>
    </a:lvl3pPr>
    <a:lvl4pPr marL="1371600" algn="ctr" rtl="0" fontAlgn="base">
      <a:spcBef>
        <a:spcPct val="0"/>
      </a:spcBef>
      <a:spcAft>
        <a:spcPct val="0"/>
      </a:spcAft>
      <a:defRPr sz="2800" kern="1200">
        <a:solidFill>
          <a:srgbClr val="000000"/>
        </a:solidFill>
        <a:latin typeface="Gill Sans" charset="0"/>
        <a:ea typeface="+mn-ea"/>
        <a:cs typeface="+mn-cs"/>
        <a:sym typeface="Gill Sans" charset="0"/>
      </a:defRPr>
    </a:lvl4pPr>
    <a:lvl5pPr marL="1828800" algn="ctr" rtl="0" fontAlgn="base">
      <a:spcBef>
        <a:spcPct val="0"/>
      </a:spcBef>
      <a:spcAft>
        <a:spcPct val="0"/>
      </a:spcAft>
      <a:defRPr sz="2800" kern="1200">
        <a:solidFill>
          <a:srgbClr val="000000"/>
        </a:solidFill>
        <a:latin typeface="Gill Sans" charset="0"/>
        <a:ea typeface="+mn-ea"/>
        <a:cs typeface="+mn-cs"/>
        <a:sym typeface="Gill Sans" charset="0"/>
      </a:defRPr>
    </a:lvl5pPr>
    <a:lvl6pPr marL="2286000" algn="l" defTabSz="914400" rtl="0" eaLnBrk="1" latinLnBrk="0" hangingPunct="1">
      <a:defRPr sz="2800" kern="1200">
        <a:solidFill>
          <a:srgbClr val="000000"/>
        </a:solidFill>
        <a:latin typeface="Gill Sans" charset="0"/>
        <a:ea typeface="+mn-ea"/>
        <a:cs typeface="+mn-cs"/>
        <a:sym typeface="Gill Sans" charset="0"/>
      </a:defRPr>
    </a:lvl6pPr>
    <a:lvl7pPr marL="2743200" algn="l" defTabSz="914400" rtl="0" eaLnBrk="1" latinLnBrk="0" hangingPunct="1">
      <a:defRPr sz="2800" kern="1200">
        <a:solidFill>
          <a:srgbClr val="000000"/>
        </a:solidFill>
        <a:latin typeface="Gill Sans" charset="0"/>
        <a:ea typeface="+mn-ea"/>
        <a:cs typeface="+mn-cs"/>
        <a:sym typeface="Gill Sans" charset="0"/>
      </a:defRPr>
    </a:lvl7pPr>
    <a:lvl8pPr marL="3200400" algn="l" defTabSz="914400" rtl="0" eaLnBrk="1" latinLnBrk="0" hangingPunct="1">
      <a:defRPr sz="2800" kern="1200">
        <a:solidFill>
          <a:srgbClr val="000000"/>
        </a:solidFill>
        <a:latin typeface="Gill Sans" charset="0"/>
        <a:ea typeface="+mn-ea"/>
        <a:cs typeface="+mn-cs"/>
        <a:sym typeface="Gill Sans" charset="0"/>
      </a:defRPr>
    </a:lvl8pPr>
    <a:lvl9pPr marL="3657600" algn="l" defTabSz="914400" rtl="0" eaLnBrk="1" latinLnBrk="0" hangingPunct="1">
      <a:defRPr sz="2800" kern="1200">
        <a:solidFill>
          <a:srgbClr val="000000"/>
        </a:solidFill>
        <a:latin typeface="Gill Sans" charset="0"/>
        <a:ea typeface="+mn-ea"/>
        <a:cs typeface="+mn-cs"/>
        <a:sym typeface="Gill Sans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9AB5E4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306" autoAdjust="0"/>
    <p:restoredTop sz="83861" autoAdjust="0"/>
  </p:normalViewPr>
  <p:slideViewPr>
    <p:cSldViewPr>
      <p:cViewPr varScale="1">
        <p:scale>
          <a:sx n="98" d="100"/>
          <a:sy n="98" d="100"/>
        </p:scale>
        <p:origin x="-2004" y="-9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notesViewPr>
    <p:cSldViewPr>
      <p:cViewPr varScale="1">
        <p:scale>
          <a:sx n="63" d="100"/>
          <a:sy n="63" d="100"/>
        </p:scale>
        <p:origin x="-1422" y="-120"/>
      </p:cViewPr>
      <p:guideLst>
        <p:guide orient="horz" pos="2880"/>
        <p:guide pos="2160"/>
      </p:guideLst>
    </p:cSldViewPr>
  </p:notes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notesMaster" Target="notesMasters/notesMaster1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viewProps" Target="view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handoutMaster" Target="handoutMasters/handoutMaster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tableStyles" Target="tableStyle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theme" Target="theme/theme1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Office_Excel_Worksheet1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en-CA"/>
  <c:chart>
    <c:autoTitleDeleted val="1"/>
    <c:plotArea>
      <c:layout/>
      <c:barChart>
        <c:barDir val="col"/>
        <c:grouping val="stacked"/>
        <c:ser>
          <c:idx val="0"/>
          <c:order val="0"/>
          <c:tx>
            <c:strRef>
              <c:f>Sheet1!$B$1</c:f>
              <c:strCache>
                <c:ptCount val="1"/>
                <c:pt idx="0">
                  <c:v>rows</c:v>
                </c:pt>
              </c:strCache>
            </c:strRef>
          </c:tx>
          <c:spPr>
            <a:solidFill>
              <a:schemeClr val="bg1">
                <a:lumMod val="65000"/>
              </a:schemeClr>
            </a:solidFill>
          </c:spPr>
          <c:cat>
            <c:strRef>
              <c:f>Sheet1!$A$2:$A$5</c:f>
              <c:strCache>
                <c:ptCount val="4"/>
                <c:pt idx="0">
                  <c:v>Jan-09</c:v>
                </c:pt>
                <c:pt idx="1">
                  <c:v>Feb-09</c:v>
                </c:pt>
                <c:pt idx="2">
                  <c:v>Mar-09</c:v>
                </c:pt>
                <c:pt idx="3">
                  <c:v>maxvalue</c:v>
                </c:pt>
              </c:strCache>
            </c:strRef>
          </c:cat>
          <c:val>
            <c:numRef>
              <c:f>Sheet1!$B$2:$B$5</c:f>
              <c:numCache>
                <c:formatCode>General</c:formatCode>
                <c:ptCount val="4"/>
                <c:pt idx="0">
                  <c:v>10</c:v>
                </c:pt>
                <c:pt idx="1">
                  <c:v>10</c:v>
                </c:pt>
                <c:pt idx="2">
                  <c:v>10</c:v>
                </c:pt>
                <c:pt idx="3">
                  <c:v>80</c:v>
                </c:pt>
              </c:numCache>
            </c:numRef>
          </c:val>
        </c:ser>
        <c:overlap val="100"/>
        <c:axId val="118487680"/>
        <c:axId val="118489472"/>
      </c:barChart>
      <c:catAx>
        <c:axId val="118487680"/>
        <c:scaling>
          <c:orientation val="minMax"/>
        </c:scaling>
        <c:axPos val="b"/>
        <c:tickLblPos val="nextTo"/>
        <c:crossAx val="118489472"/>
        <c:crosses val="autoZero"/>
        <c:auto val="1"/>
        <c:lblAlgn val="ctr"/>
        <c:lblOffset val="100"/>
      </c:catAx>
      <c:valAx>
        <c:axId val="118489472"/>
        <c:scaling>
          <c:orientation val="minMax"/>
        </c:scaling>
        <c:delete val="1"/>
        <c:axPos val="l"/>
        <c:numFmt formatCode="General" sourceLinked="1"/>
        <c:tickLblPos val="none"/>
        <c:crossAx val="118487680"/>
        <c:crosses val="autoZero"/>
        <c:crossBetween val="between"/>
      </c:valAx>
    </c:plotArea>
    <c:plotVisOnly val="1"/>
  </c:chart>
  <c:txPr>
    <a:bodyPr/>
    <a:lstStyle/>
    <a:p>
      <a:pPr>
        <a:defRPr sz="1800"/>
      </a:pPr>
      <a:endParaRPr lang="en-US"/>
    </a:p>
  </c:txPr>
  <c:externalData r:id="rId1"/>
</c:chartSpace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8104421-1F31-42D4-8E91-89064F20934E}" type="datetimeFigureOut">
              <a:rPr lang="en-US" smtClean="0"/>
              <a:pPr/>
              <a:t>4/11/2010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633114B-E3DD-47E7-9681-EA1A8510C772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BF8EA4B-75F6-4D81-8CFA-4341891EDD2A}" type="datetimeFigureOut">
              <a:rPr lang="en-US" smtClean="0"/>
              <a:pPr/>
              <a:t>4/11/2010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C9A089C-E43B-4A3C-86EC-5E10499AE61E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eaLnBrk="1" hangingPunct="1"/>
            <a:r>
              <a:rPr lang="en-US" b="1" dirty="0" smtClean="0">
                <a:ea typeface="ＭＳ Ｐゴシック" charset="-128"/>
              </a:rPr>
              <a:t>- </a:t>
            </a:r>
            <a:r>
              <a:rPr lang="en-US" b="1" u="sng" dirty="0" smtClean="0">
                <a:ea typeface="ＭＳ Ｐゴシック" charset="-128"/>
              </a:rPr>
              <a:t>Successful</a:t>
            </a:r>
            <a:r>
              <a:rPr lang="en-US" dirty="0" smtClean="0">
                <a:ea typeface="ＭＳ Ｐゴシック" charset="-128"/>
              </a:rPr>
              <a:t> </a:t>
            </a:r>
            <a:r>
              <a:rPr lang="en-US" b="1" u="sng" dirty="0" smtClean="0">
                <a:ea typeface="ＭＳ Ｐゴシック" charset="-128"/>
              </a:rPr>
              <a:t>growing</a:t>
            </a:r>
            <a:r>
              <a:rPr lang="en-US" dirty="0" smtClean="0">
                <a:ea typeface="ＭＳ Ｐゴシック" charset="-128"/>
              </a:rPr>
              <a:t> </a:t>
            </a:r>
            <a:r>
              <a:rPr lang="en-US" b="1" u="sng" dirty="0" smtClean="0">
                <a:ea typeface="ＭＳ Ｐゴシック" charset="-128"/>
              </a:rPr>
              <a:t>business</a:t>
            </a:r>
            <a:r>
              <a:rPr lang="en-US" dirty="0" smtClean="0">
                <a:ea typeface="ＭＳ Ｐゴシック" charset="-128"/>
              </a:rPr>
              <a:t> for more than 10 years </a:t>
            </a:r>
          </a:p>
          <a:p>
            <a:pPr eaLnBrk="1" hangingPunct="1"/>
            <a:r>
              <a:rPr lang="en-US" dirty="0" smtClean="0">
                <a:ea typeface="ＭＳ Ｐゴシック" charset="-128"/>
              </a:rPr>
              <a:t>- Served many customers with complex requirements/infrastructure just like yours. </a:t>
            </a:r>
          </a:p>
          <a:p>
            <a:pPr eaLnBrk="1" hangingPunct="1"/>
            <a:r>
              <a:rPr lang="en-US" dirty="0" smtClean="0">
                <a:ea typeface="ＭＳ Ｐゴシック" charset="-128"/>
              </a:rPr>
              <a:t>- Operate globally for 24 x 7 “always awake” services</a:t>
            </a:r>
            <a:endParaRPr lang="en-CA" dirty="0" smtClean="0">
              <a:ea typeface="ＭＳ Ｐゴシック" charset="-128"/>
            </a:endParaRP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C9A089C-E43B-4A3C-86EC-5E10499AE61E}" type="slidenum">
              <a:rPr lang="en-US" smtClean="0"/>
              <a:pPr/>
              <a:t>2</a:t>
            </a:fld>
            <a:endParaRPr lang="en-US" dirty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eaLnBrk="1" hangingPunct="1"/>
            <a:r>
              <a:rPr lang="en-US" b="1" dirty="0" smtClean="0">
                <a:ea typeface="ＭＳ Ｐゴシック" charset="-128"/>
              </a:rPr>
              <a:t>- </a:t>
            </a:r>
            <a:r>
              <a:rPr lang="en-US" b="1" u="sng" dirty="0" smtClean="0">
                <a:ea typeface="ＭＳ Ｐゴシック" charset="-128"/>
              </a:rPr>
              <a:t>Successful</a:t>
            </a:r>
            <a:r>
              <a:rPr lang="en-US" dirty="0" smtClean="0">
                <a:ea typeface="ＭＳ Ｐゴシック" charset="-128"/>
              </a:rPr>
              <a:t> </a:t>
            </a:r>
            <a:r>
              <a:rPr lang="en-US" b="1" u="sng" dirty="0" smtClean="0">
                <a:ea typeface="ＭＳ Ｐゴシック" charset="-128"/>
              </a:rPr>
              <a:t>growing</a:t>
            </a:r>
            <a:r>
              <a:rPr lang="en-US" dirty="0" smtClean="0">
                <a:ea typeface="ＭＳ Ｐゴシック" charset="-128"/>
              </a:rPr>
              <a:t> </a:t>
            </a:r>
            <a:r>
              <a:rPr lang="en-US" b="1" u="sng" dirty="0" smtClean="0">
                <a:ea typeface="ＭＳ Ｐゴシック" charset="-128"/>
              </a:rPr>
              <a:t>business</a:t>
            </a:r>
            <a:r>
              <a:rPr lang="en-US" dirty="0" smtClean="0">
                <a:ea typeface="ＭＳ Ｐゴシック" charset="-128"/>
              </a:rPr>
              <a:t> for more than 10 years </a:t>
            </a:r>
          </a:p>
          <a:p>
            <a:pPr eaLnBrk="1" hangingPunct="1"/>
            <a:r>
              <a:rPr lang="en-US" dirty="0" smtClean="0">
                <a:ea typeface="ＭＳ Ｐゴシック" charset="-128"/>
              </a:rPr>
              <a:t>- Served many customers with complex requirements/infrastructure just like yours. </a:t>
            </a:r>
          </a:p>
          <a:p>
            <a:pPr eaLnBrk="1" hangingPunct="1"/>
            <a:r>
              <a:rPr lang="en-US" dirty="0" smtClean="0">
                <a:ea typeface="ＭＳ Ｐゴシック" charset="-128"/>
              </a:rPr>
              <a:t>- Operate globally for 24 x 7 “always awake” services</a:t>
            </a:r>
            <a:endParaRPr lang="en-CA" dirty="0" smtClean="0">
              <a:ea typeface="ＭＳ Ｐゴシック" charset="-128"/>
            </a:endParaRP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C9A089C-E43B-4A3C-86EC-5E10499AE61E}" type="slidenum">
              <a:rPr lang="en-US" smtClean="0"/>
              <a:pPr/>
              <a:t>35</a:t>
            </a:fld>
            <a:endParaRPr lang="en-US" dirty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C9A089C-E43B-4A3C-86EC-5E10499AE61E}" type="slidenum">
              <a:rPr lang="en-US" smtClean="0"/>
              <a:pPr/>
              <a:t>36</a:t>
            </a:fld>
            <a:endParaRPr 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</p:spTree>
  </p:cSld>
  <p:clrMapOvr>
    <a:masterClrMapping/>
  </p:clrMapOvr>
  <p:transition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</p:cSld>
  <p:clrMapOvr>
    <a:masterClrMapping/>
  </p:clrMapOvr>
  <p:transition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</p:cSld>
  <p:clrMapOvr>
    <a:masterClrMapping/>
  </p:clrMapOvr>
  <p:transition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89000" y="4749800"/>
            <a:ext cx="3606800" cy="9906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4749800"/>
            <a:ext cx="3606800" cy="9906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</p:cSld>
  <p:clrMapOvr>
    <a:masterClrMapping/>
  </p:clrMapOvr>
  <p:transition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</p:cSld>
  <p:clrMapOvr>
    <a:masterClrMapping/>
  </p:clrMapOvr>
  <p:transition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</p:spTree>
  </p:cSld>
  <p:clrMapOvr>
    <a:masterClrMapping/>
  </p:clrMapOvr>
  <p:transition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</p:cSld>
  <p:clrMapOvr>
    <a:masterClrMapping/>
  </p:clrMapOvr>
  <p:transition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</p:cSld>
  <p:clrMapOvr>
    <a:masterClrMapping/>
  </p:clrMapOvr>
  <p:transition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</p:cSld>
  <p:clrMapOvr>
    <a:masterClrMapping/>
  </p:clrMapOvr>
  <p:transition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413500" y="2286000"/>
            <a:ext cx="1841500" cy="3454400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89000" y="2286000"/>
            <a:ext cx="5372100" cy="345440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</p:cSld>
  <p:clrMapOvr>
    <a:masterClrMapping/>
  </p:clrMapOvr>
  <p:transition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60674715-BA8B-4F4B-A508-3C81A395019F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  <p:transition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59C27224-761B-40AA-BB01-172CDBAC516A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  <p:transition/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F663D9B4-F2C0-46E2-988A-94EB52BF77C2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  <p:transition/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44500" y="1041400"/>
            <a:ext cx="3987800" cy="49276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84700" y="1041400"/>
            <a:ext cx="3987800" cy="49276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403E24B5-DF51-47B3-95DE-DBF75C393C03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  <p:transition/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A8F6A80C-632E-4AC5-9901-DC1CE69163E8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  <p:transition/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C2C7FDBE-A669-4682-B7D5-89CA6E25D636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  <p:transition/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3EC15F81-FBDA-4BBC-8598-4D21A4F6AE8B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  <p:transition/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2BEA43E7-1C63-40A2-8400-6A24AF9E839B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  <p:transition/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E57422A4-DB67-4FC3-9EFC-F21159F3CC77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  <p:transition/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C7D2D5B2-635F-4185-B8A5-131188FC41AE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  <p:transition/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0500" y="177800"/>
            <a:ext cx="2032000" cy="5791200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44500" y="177800"/>
            <a:ext cx="5943600" cy="579120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63F64A80-7959-44F5-A698-0A4DA0ED8E2D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  <p:transition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2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3.png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image" Target="../media/image2.png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Relationship Id="rId14" Type="http://schemas.openxmlformats.org/officeDocument/2006/relationships/image" Target="../media/image4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5" name="Picture 1"/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1917700" y="200025"/>
            <a:ext cx="7061200" cy="65405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</p:pic>
      <p:sp>
        <p:nvSpPr>
          <p:cNvPr id="1026" name="Rectangle 2"/>
          <p:cNvSpPr>
            <a:spLocks/>
          </p:cNvSpPr>
          <p:nvPr/>
        </p:nvSpPr>
        <p:spPr bwMode="auto">
          <a:xfrm>
            <a:off x="0" y="3048000"/>
            <a:ext cx="9144000" cy="2260600"/>
          </a:xfrm>
          <a:prstGeom prst="rect">
            <a:avLst/>
          </a:prstGeom>
          <a:solidFill>
            <a:schemeClr val="accent1"/>
          </a:solidFill>
          <a:ln w="25400">
            <a:noFill/>
            <a:miter lim="800000"/>
            <a:headEnd/>
            <a:tailEnd/>
          </a:ln>
        </p:spPr>
        <p:txBody>
          <a:bodyPr lIns="0" tIns="0" rIns="0" bIns="0"/>
          <a:lstStyle/>
          <a:p>
            <a:endParaRPr lang="en-US"/>
          </a:p>
        </p:txBody>
      </p:sp>
      <p:sp>
        <p:nvSpPr>
          <p:cNvPr id="1027" name="Line 3"/>
          <p:cNvSpPr>
            <a:spLocks noChangeShapeType="1"/>
          </p:cNvSpPr>
          <p:nvPr/>
        </p:nvSpPr>
        <p:spPr bwMode="auto">
          <a:xfrm>
            <a:off x="-26988" y="5321300"/>
            <a:ext cx="9170988" cy="0"/>
          </a:xfrm>
          <a:prstGeom prst="line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 lIns="0" tIns="0" rIns="0" bIns="0"/>
          <a:lstStyle/>
          <a:p>
            <a:endParaRPr lang="en-US"/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body" idx="1"/>
          </p:nvPr>
        </p:nvSpPr>
        <p:spPr bwMode="auto">
          <a:xfrm>
            <a:off x="889000" y="4749800"/>
            <a:ext cx="7366000" cy="9906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vert="horz" wrap="square" lIns="38100" tIns="38100" rIns="38100" bIns="381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>
                <a:sym typeface="Trebuchet MS" charset="0"/>
              </a:rPr>
              <a:t>Click to edit Master text styles</a:t>
            </a:r>
          </a:p>
          <a:p>
            <a:pPr lvl="1"/>
            <a:r>
              <a:rPr lang="en-US" smtClean="0">
                <a:sym typeface="Trebuchet MS" charset="0"/>
              </a:rPr>
              <a:t>Second level</a:t>
            </a:r>
          </a:p>
          <a:p>
            <a:pPr lvl="2"/>
            <a:r>
              <a:rPr lang="en-US" smtClean="0">
                <a:sym typeface="Trebuchet MS" charset="0"/>
              </a:rPr>
              <a:t>Third level</a:t>
            </a:r>
          </a:p>
          <a:p>
            <a:pPr lvl="3"/>
            <a:r>
              <a:rPr lang="en-US" smtClean="0">
                <a:sym typeface="Trebuchet MS" charset="0"/>
              </a:rPr>
              <a:t>Fourth level</a:t>
            </a:r>
          </a:p>
          <a:p>
            <a:pPr lvl="4"/>
            <a:r>
              <a:rPr lang="en-US" smtClean="0">
                <a:sym typeface="Trebuchet MS" charset="0"/>
              </a:rPr>
              <a:t>Fifth level</a:t>
            </a: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title"/>
          </p:nvPr>
        </p:nvSpPr>
        <p:spPr bwMode="auto">
          <a:xfrm>
            <a:off x="889000" y="2286000"/>
            <a:ext cx="7366000" cy="23241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vert="horz" wrap="square" lIns="38100" tIns="38100" rIns="38100" bIns="3810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>
                <a:sym typeface="Eurostile" charset="0"/>
              </a:rPr>
              <a:t>Click to edit Master title style</a:t>
            </a:r>
          </a:p>
        </p:txBody>
      </p:sp>
      <p:pic>
        <p:nvPicPr>
          <p:cNvPr id="1030" name="Picture 6"/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0" y="5334000"/>
            <a:ext cx="9144000" cy="15240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/>
  <p:txStyles>
    <p:titleStyle>
      <a:lvl1pPr algn="l" rtl="0" eaLnBrk="1" fontAlgn="base" hangingPunct="1">
        <a:spcBef>
          <a:spcPct val="0"/>
        </a:spcBef>
        <a:spcAft>
          <a:spcPct val="0"/>
        </a:spcAft>
        <a:defRPr sz="4000" b="1">
          <a:solidFill>
            <a:srgbClr val="FFFFFF"/>
          </a:solidFill>
          <a:latin typeface="+mj-lt"/>
          <a:ea typeface="+mj-ea"/>
          <a:cs typeface="+mj-cs"/>
          <a:sym typeface="Eurostile" charset="0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4000" b="1">
          <a:solidFill>
            <a:srgbClr val="FFFFFF"/>
          </a:solidFill>
          <a:latin typeface="Eurostile" charset="0"/>
          <a:sym typeface="Eurostile" charset="0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4000" b="1">
          <a:solidFill>
            <a:srgbClr val="FFFFFF"/>
          </a:solidFill>
          <a:latin typeface="Eurostile" charset="0"/>
          <a:sym typeface="Eurostile" charset="0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4000" b="1">
          <a:solidFill>
            <a:srgbClr val="FFFFFF"/>
          </a:solidFill>
          <a:latin typeface="Eurostile" charset="0"/>
          <a:sym typeface="Eurostile" charset="0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4000" b="1">
          <a:solidFill>
            <a:srgbClr val="FFFFFF"/>
          </a:solidFill>
          <a:latin typeface="Eurostile" charset="0"/>
          <a:sym typeface="Eurostile" charset="0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4000" b="1">
          <a:solidFill>
            <a:srgbClr val="FFFFFF"/>
          </a:solidFill>
          <a:latin typeface="Eurostile" charset="0"/>
          <a:sym typeface="Eurostile" charset="0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4000" b="1">
          <a:solidFill>
            <a:srgbClr val="FFFFFF"/>
          </a:solidFill>
          <a:latin typeface="Eurostile" charset="0"/>
          <a:sym typeface="Eurostile" charset="0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4000" b="1">
          <a:solidFill>
            <a:srgbClr val="FFFFFF"/>
          </a:solidFill>
          <a:latin typeface="Eurostile" charset="0"/>
          <a:sym typeface="Eurostile" charset="0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4000" b="1">
          <a:solidFill>
            <a:srgbClr val="FFFFFF"/>
          </a:solidFill>
          <a:latin typeface="Eurostile" charset="0"/>
          <a:sym typeface="Eurostile" charset="0"/>
        </a:defRPr>
      </a:lvl9pPr>
    </p:titleStyle>
    <p:bodyStyle>
      <a:lvl1pPr algn="l" rtl="0" eaLnBrk="1" fontAlgn="base" hangingPunct="1">
        <a:lnSpc>
          <a:spcPct val="140000"/>
        </a:lnSpc>
        <a:spcBef>
          <a:spcPct val="0"/>
        </a:spcBef>
        <a:spcAft>
          <a:spcPct val="0"/>
        </a:spcAft>
        <a:defRPr sz="1400">
          <a:solidFill>
            <a:srgbClr val="FFFFFF"/>
          </a:solidFill>
          <a:latin typeface="+mn-lt"/>
          <a:ea typeface="+mn-ea"/>
          <a:cs typeface="+mn-cs"/>
          <a:sym typeface="Trebuchet MS" charset="0"/>
        </a:defRPr>
      </a:lvl1pPr>
      <a:lvl2pPr algn="l" rtl="0" eaLnBrk="1" fontAlgn="base" hangingPunct="1">
        <a:lnSpc>
          <a:spcPct val="140000"/>
        </a:lnSpc>
        <a:spcBef>
          <a:spcPct val="0"/>
        </a:spcBef>
        <a:spcAft>
          <a:spcPct val="0"/>
        </a:spcAft>
        <a:defRPr sz="1400">
          <a:solidFill>
            <a:srgbClr val="FFFFFF"/>
          </a:solidFill>
          <a:latin typeface="+mn-lt"/>
          <a:sym typeface="Trebuchet MS" charset="0"/>
        </a:defRPr>
      </a:lvl2pPr>
      <a:lvl3pPr algn="l" rtl="0" eaLnBrk="1" fontAlgn="base" hangingPunct="1">
        <a:lnSpc>
          <a:spcPct val="140000"/>
        </a:lnSpc>
        <a:spcBef>
          <a:spcPct val="0"/>
        </a:spcBef>
        <a:spcAft>
          <a:spcPct val="0"/>
        </a:spcAft>
        <a:defRPr sz="1400">
          <a:solidFill>
            <a:srgbClr val="FFFFFF"/>
          </a:solidFill>
          <a:latin typeface="+mn-lt"/>
          <a:sym typeface="Trebuchet MS" charset="0"/>
        </a:defRPr>
      </a:lvl3pPr>
      <a:lvl4pPr algn="ctr" rtl="0" eaLnBrk="1" fontAlgn="base" hangingPunct="1">
        <a:lnSpc>
          <a:spcPct val="140000"/>
        </a:lnSpc>
        <a:spcBef>
          <a:spcPct val="0"/>
        </a:spcBef>
        <a:spcAft>
          <a:spcPct val="0"/>
        </a:spcAft>
        <a:defRPr sz="1400">
          <a:solidFill>
            <a:srgbClr val="FFFFFF"/>
          </a:solidFill>
          <a:latin typeface="+mn-lt"/>
          <a:sym typeface="Trebuchet MS" charset="0"/>
        </a:defRPr>
      </a:lvl4pPr>
      <a:lvl5pPr algn="ctr" rtl="0" eaLnBrk="1" fontAlgn="base" hangingPunct="1">
        <a:lnSpc>
          <a:spcPct val="140000"/>
        </a:lnSpc>
        <a:spcBef>
          <a:spcPct val="0"/>
        </a:spcBef>
        <a:spcAft>
          <a:spcPct val="0"/>
        </a:spcAft>
        <a:defRPr sz="1400">
          <a:solidFill>
            <a:srgbClr val="FFFFFF"/>
          </a:solidFill>
          <a:latin typeface="+mn-lt"/>
          <a:sym typeface="Trebuchet MS" charset="0"/>
        </a:defRPr>
      </a:lvl5pPr>
      <a:lvl6pPr marL="457200" algn="ctr" rtl="0" eaLnBrk="1" fontAlgn="base" hangingPunct="1">
        <a:lnSpc>
          <a:spcPct val="140000"/>
        </a:lnSpc>
        <a:spcBef>
          <a:spcPct val="0"/>
        </a:spcBef>
        <a:spcAft>
          <a:spcPct val="0"/>
        </a:spcAft>
        <a:defRPr sz="1400">
          <a:solidFill>
            <a:srgbClr val="FFFFFF"/>
          </a:solidFill>
          <a:latin typeface="+mn-lt"/>
          <a:sym typeface="Trebuchet MS" charset="0"/>
        </a:defRPr>
      </a:lvl6pPr>
      <a:lvl7pPr marL="914400" algn="ctr" rtl="0" eaLnBrk="1" fontAlgn="base" hangingPunct="1">
        <a:lnSpc>
          <a:spcPct val="140000"/>
        </a:lnSpc>
        <a:spcBef>
          <a:spcPct val="0"/>
        </a:spcBef>
        <a:spcAft>
          <a:spcPct val="0"/>
        </a:spcAft>
        <a:defRPr sz="1400">
          <a:solidFill>
            <a:srgbClr val="FFFFFF"/>
          </a:solidFill>
          <a:latin typeface="+mn-lt"/>
          <a:sym typeface="Trebuchet MS" charset="0"/>
        </a:defRPr>
      </a:lvl7pPr>
      <a:lvl8pPr marL="1371600" algn="ctr" rtl="0" eaLnBrk="1" fontAlgn="base" hangingPunct="1">
        <a:lnSpc>
          <a:spcPct val="140000"/>
        </a:lnSpc>
        <a:spcBef>
          <a:spcPct val="0"/>
        </a:spcBef>
        <a:spcAft>
          <a:spcPct val="0"/>
        </a:spcAft>
        <a:defRPr sz="1400">
          <a:solidFill>
            <a:srgbClr val="FFFFFF"/>
          </a:solidFill>
          <a:latin typeface="+mn-lt"/>
          <a:sym typeface="Trebuchet MS" charset="0"/>
        </a:defRPr>
      </a:lvl8pPr>
      <a:lvl9pPr marL="1828800" algn="ctr" rtl="0" eaLnBrk="1" fontAlgn="base" hangingPunct="1">
        <a:lnSpc>
          <a:spcPct val="140000"/>
        </a:lnSpc>
        <a:spcBef>
          <a:spcPct val="0"/>
        </a:spcBef>
        <a:spcAft>
          <a:spcPct val="0"/>
        </a:spcAft>
        <a:defRPr sz="1400">
          <a:solidFill>
            <a:srgbClr val="FFFFFF"/>
          </a:solidFill>
          <a:latin typeface="+mn-lt"/>
          <a:sym typeface="Trebuchet MS" charset="0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049" name="Group 1"/>
          <p:cNvGrpSpPr>
            <a:grpSpLocks/>
          </p:cNvGrpSpPr>
          <p:nvPr/>
        </p:nvGrpSpPr>
        <p:grpSpPr bwMode="auto">
          <a:xfrm>
            <a:off x="-63500" y="200025"/>
            <a:ext cx="9207500" cy="6657975"/>
            <a:chOff x="0" y="0"/>
            <a:chExt cx="5800" cy="4193"/>
          </a:xfrm>
        </p:grpSpPr>
        <p:pic>
          <p:nvPicPr>
            <p:cNvPr id="2050" name="Picture 2"/>
            <p:cNvPicPr>
              <a:picLocks noChangeAspect="1" noChangeArrowheads="1"/>
            </p:cNvPicPr>
            <p:nvPr/>
          </p:nvPicPr>
          <p:blipFill>
            <a:blip r:embed="rId13" cstate="print"/>
            <a:srcRect/>
            <a:stretch>
              <a:fillRect/>
            </a:stretch>
          </p:blipFill>
          <p:spPr bwMode="auto">
            <a:xfrm>
              <a:off x="1248" y="0"/>
              <a:ext cx="4448" cy="4120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</p:pic>
        <p:sp>
          <p:nvSpPr>
            <p:cNvPr id="2051" name="Rectangle 3"/>
            <p:cNvSpPr>
              <a:spLocks/>
            </p:cNvSpPr>
            <p:nvPr/>
          </p:nvSpPr>
          <p:spPr bwMode="auto">
            <a:xfrm>
              <a:off x="0" y="3793"/>
              <a:ext cx="3472" cy="400"/>
            </a:xfrm>
            <a:prstGeom prst="rect">
              <a:avLst/>
            </a:prstGeom>
            <a:solidFill>
              <a:schemeClr val="accent1"/>
            </a:solidFill>
            <a:ln w="25400">
              <a:noFill/>
              <a:miter lim="800000"/>
              <a:headEnd/>
              <a:tailEnd/>
            </a:ln>
          </p:spPr>
          <p:txBody>
            <a:bodyPr lIns="0" tIns="0" rIns="0" bIns="0"/>
            <a:lstStyle/>
            <a:p>
              <a:endParaRPr lang="en-US"/>
            </a:p>
          </p:txBody>
        </p:sp>
        <p:sp>
          <p:nvSpPr>
            <p:cNvPr id="2052" name="Line 4"/>
            <p:cNvSpPr>
              <a:spLocks noChangeShapeType="1"/>
            </p:cNvSpPr>
            <p:nvPr/>
          </p:nvSpPr>
          <p:spPr bwMode="auto">
            <a:xfrm>
              <a:off x="22" y="3785"/>
              <a:ext cx="5778" cy="0"/>
            </a:xfrm>
            <a:prstGeom prst="line">
              <a:avLst/>
            </a:prstGeom>
            <a:noFill/>
            <a:ln w="38100">
              <a:solidFill>
                <a:srgbClr val="C21717"/>
              </a:solidFill>
              <a:miter lim="800000"/>
              <a:headEnd/>
              <a:tailEnd/>
            </a:ln>
          </p:spPr>
          <p:txBody>
            <a:bodyPr lIns="0" tIns="0" rIns="0" bIns="0"/>
            <a:lstStyle/>
            <a:p>
              <a:endParaRPr lang="en-US"/>
            </a:p>
          </p:txBody>
        </p:sp>
        <p:pic>
          <p:nvPicPr>
            <p:cNvPr id="2053" name="Picture 5"/>
            <p:cNvPicPr>
              <a:picLocks noChangeAspect="1" noChangeArrowheads="1"/>
            </p:cNvPicPr>
            <p:nvPr/>
          </p:nvPicPr>
          <p:blipFill>
            <a:blip r:embed="rId14" cstate="print"/>
            <a:srcRect/>
            <a:stretch>
              <a:fillRect/>
            </a:stretch>
          </p:blipFill>
          <p:spPr bwMode="auto">
            <a:xfrm>
              <a:off x="2360" y="3793"/>
              <a:ext cx="3438" cy="400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</p:pic>
      </p:grpSp>
      <p:sp>
        <p:nvSpPr>
          <p:cNvPr id="2054" name="Rectangle 6"/>
          <p:cNvSpPr>
            <a:spLocks noGrp="1" noChangeArrowheads="1"/>
          </p:cNvSpPr>
          <p:nvPr>
            <p:ph type="title"/>
          </p:nvPr>
        </p:nvSpPr>
        <p:spPr bwMode="auto">
          <a:xfrm>
            <a:off x="444500" y="177800"/>
            <a:ext cx="8128000" cy="7620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vert="horz" wrap="square" lIns="38100" tIns="38100" rIns="38100" bIns="3810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>
                <a:sym typeface="Eurostile" charset="0"/>
              </a:rPr>
              <a:t>Click to edit Master title style</a:t>
            </a:r>
          </a:p>
        </p:txBody>
      </p:sp>
      <p:sp>
        <p:nvSpPr>
          <p:cNvPr id="2055" name="Rectangle 7"/>
          <p:cNvSpPr>
            <a:spLocks noGrp="1" noChangeArrowheads="1"/>
          </p:cNvSpPr>
          <p:nvPr>
            <p:ph type="body" idx="1"/>
          </p:nvPr>
        </p:nvSpPr>
        <p:spPr bwMode="auto">
          <a:xfrm>
            <a:off x="444500" y="1041400"/>
            <a:ext cx="8128000" cy="49276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vert="horz" wrap="square" lIns="38100" tIns="38100" rIns="38100" bIns="381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>
                <a:sym typeface="Trebuchet MS" charset="0"/>
              </a:rPr>
              <a:t>Click to edit Master text styles</a:t>
            </a:r>
          </a:p>
          <a:p>
            <a:pPr lvl="1"/>
            <a:r>
              <a:rPr lang="en-US" smtClean="0">
                <a:sym typeface="Trebuchet MS" charset="0"/>
              </a:rPr>
              <a:t>Second level</a:t>
            </a:r>
          </a:p>
          <a:p>
            <a:pPr lvl="2"/>
            <a:r>
              <a:rPr lang="en-US" smtClean="0">
                <a:sym typeface="Trebuchet MS" charset="0"/>
              </a:rPr>
              <a:t>Third level</a:t>
            </a:r>
          </a:p>
          <a:p>
            <a:pPr lvl="3"/>
            <a:r>
              <a:rPr lang="en-US" smtClean="0">
                <a:sym typeface="Trebuchet MS" charset="0"/>
              </a:rPr>
              <a:t>Fourth level</a:t>
            </a:r>
          </a:p>
          <a:p>
            <a:pPr lvl="4"/>
            <a:r>
              <a:rPr lang="en-US" smtClean="0">
                <a:sym typeface="Trebuchet MS" charset="0"/>
              </a:rPr>
              <a:t>Fifth level</a:t>
            </a:r>
          </a:p>
        </p:txBody>
      </p:sp>
      <p:sp>
        <p:nvSpPr>
          <p:cNvPr id="2056" name="Text Box 8"/>
          <p:cNvSpPr txBox="1">
            <a:spLocks noGrp="1" noChangeArrowheads="1"/>
          </p:cNvSpPr>
          <p:nvPr>
            <p:ph type="sldNum" sz="quarter" idx="4"/>
          </p:nvPr>
        </p:nvSpPr>
        <p:spPr bwMode="auto">
          <a:xfrm>
            <a:off x="238125" y="6426200"/>
            <a:ext cx="222250" cy="2159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000">
                <a:solidFill>
                  <a:srgbClr val="FFFFFF"/>
                </a:solidFill>
                <a:latin typeface="+mn-lt"/>
                <a:sym typeface="Trebuchet MS" charset="0"/>
              </a:defRPr>
            </a:lvl1pPr>
          </a:lstStyle>
          <a:p>
            <a:fld id="{4559787C-14EB-4906-889E-D0B3DB7DE429}" type="slidenum">
              <a:rPr lang="en-US"/>
              <a:pPr/>
              <a:t>‹#›</a:t>
            </a:fld>
            <a:endParaRPr lang="en-US"/>
          </a:p>
        </p:txBody>
      </p:sp>
      <p:sp>
        <p:nvSpPr>
          <p:cNvPr id="2057" name="Rectangle 9"/>
          <p:cNvSpPr>
            <a:spLocks/>
          </p:cNvSpPr>
          <p:nvPr/>
        </p:nvSpPr>
        <p:spPr bwMode="auto">
          <a:xfrm>
            <a:off x="2919413" y="6426200"/>
            <a:ext cx="3289300" cy="2159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lIns="0" tIns="0" rIns="0" bIns="0" anchor="ctr"/>
          <a:lstStyle/>
          <a:p>
            <a:r>
              <a:rPr lang="en-US" sz="1000" dirty="0">
                <a:solidFill>
                  <a:srgbClr val="CDCDCD"/>
                </a:solidFill>
                <a:latin typeface="Trebuchet MS" charset="0"/>
                <a:sym typeface="Trebuchet MS" charset="0"/>
              </a:rPr>
              <a:t>© 2009/2010 Pythian 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2" r:id="rId1"/>
    <p:sldLayoutId id="2147483673" r:id="rId2"/>
    <p:sldLayoutId id="2147483674" r:id="rId3"/>
    <p:sldLayoutId id="2147483675" r:id="rId4"/>
    <p:sldLayoutId id="2147483676" r:id="rId5"/>
    <p:sldLayoutId id="2147483677" r:id="rId6"/>
    <p:sldLayoutId id="2147483678" r:id="rId7"/>
    <p:sldLayoutId id="2147483679" r:id="rId8"/>
    <p:sldLayoutId id="2147483680" r:id="rId9"/>
    <p:sldLayoutId id="2147483681" r:id="rId10"/>
    <p:sldLayoutId id="2147483682" r:id="rId11"/>
  </p:sldLayoutIdLst>
  <p:transition/>
  <p:hf hdr="0" ftr="0" dt="0"/>
  <p:txStyles>
    <p:titleStyle>
      <a:lvl1pPr algn="l" rtl="0" fontAlgn="base">
        <a:spcBef>
          <a:spcPct val="0"/>
        </a:spcBef>
        <a:spcAft>
          <a:spcPct val="0"/>
        </a:spcAft>
        <a:defRPr sz="4000" b="1">
          <a:solidFill>
            <a:srgbClr val="C31717"/>
          </a:solidFill>
          <a:latin typeface="+mj-lt"/>
          <a:ea typeface="+mj-ea"/>
          <a:cs typeface="+mj-cs"/>
          <a:sym typeface="Eurostile" charset="0"/>
        </a:defRPr>
      </a:lvl1pPr>
      <a:lvl2pPr algn="l" rtl="0" fontAlgn="base">
        <a:spcBef>
          <a:spcPct val="0"/>
        </a:spcBef>
        <a:spcAft>
          <a:spcPct val="0"/>
        </a:spcAft>
        <a:defRPr sz="4000" b="1">
          <a:solidFill>
            <a:srgbClr val="C31717"/>
          </a:solidFill>
          <a:latin typeface="Eurostile" charset="0"/>
          <a:sym typeface="Eurostile" charset="0"/>
        </a:defRPr>
      </a:lvl2pPr>
      <a:lvl3pPr algn="l" rtl="0" fontAlgn="base">
        <a:spcBef>
          <a:spcPct val="0"/>
        </a:spcBef>
        <a:spcAft>
          <a:spcPct val="0"/>
        </a:spcAft>
        <a:defRPr sz="4000" b="1">
          <a:solidFill>
            <a:srgbClr val="C31717"/>
          </a:solidFill>
          <a:latin typeface="Eurostile" charset="0"/>
          <a:sym typeface="Eurostile" charset="0"/>
        </a:defRPr>
      </a:lvl3pPr>
      <a:lvl4pPr algn="l" rtl="0" fontAlgn="base">
        <a:spcBef>
          <a:spcPct val="0"/>
        </a:spcBef>
        <a:spcAft>
          <a:spcPct val="0"/>
        </a:spcAft>
        <a:defRPr sz="4000" b="1">
          <a:solidFill>
            <a:srgbClr val="C31717"/>
          </a:solidFill>
          <a:latin typeface="Eurostile" charset="0"/>
          <a:sym typeface="Eurostile" charset="0"/>
        </a:defRPr>
      </a:lvl4pPr>
      <a:lvl5pPr algn="l" rtl="0" fontAlgn="base">
        <a:spcBef>
          <a:spcPct val="0"/>
        </a:spcBef>
        <a:spcAft>
          <a:spcPct val="0"/>
        </a:spcAft>
        <a:defRPr sz="4000" b="1">
          <a:solidFill>
            <a:srgbClr val="C31717"/>
          </a:solidFill>
          <a:latin typeface="Eurostile" charset="0"/>
          <a:sym typeface="Eurostile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4000" b="1">
          <a:solidFill>
            <a:srgbClr val="C31717"/>
          </a:solidFill>
          <a:latin typeface="Eurostile" charset="0"/>
          <a:sym typeface="Eurostile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4000" b="1">
          <a:solidFill>
            <a:srgbClr val="C31717"/>
          </a:solidFill>
          <a:latin typeface="Eurostile" charset="0"/>
          <a:sym typeface="Eurostile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4000" b="1">
          <a:solidFill>
            <a:srgbClr val="C31717"/>
          </a:solidFill>
          <a:latin typeface="Eurostile" charset="0"/>
          <a:sym typeface="Eurostile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4000" b="1">
          <a:solidFill>
            <a:srgbClr val="C31717"/>
          </a:solidFill>
          <a:latin typeface="Eurostile" charset="0"/>
          <a:sym typeface="Eurostile" charset="0"/>
        </a:defRPr>
      </a:lvl9pPr>
    </p:titleStyle>
    <p:bodyStyle>
      <a:lvl1pPr algn="l" rtl="0" fontAlgn="base">
        <a:lnSpc>
          <a:spcPct val="70000"/>
        </a:lnSpc>
        <a:spcBef>
          <a:spcPts val="1600"/>
        </a:spcBef>
        <a:spcAft>
          <a:spcPct val="0"/>
        </a:spcAft>
        <a:defRPr sz="2000">
          <a:solidFill>
            <a:schemeClr val="tx1"/>
          </a:solidFill>
          <a:latin typeface="+mn-lt"/>
          <a:ea typeface="+mn-ea"/>
          <a:cs typeface="+mn-cs"/>
          <a:sym typeface="Trebuchet MS" charset="0"/>
        </a:defRPr>
      </a:lvl1pPr>
      <a:lvl2pPr marL="190500" indent="-190500" algn="l" rtl="0" fontAlgn="base">
        <a:lnSpc>
          <a:spcPct val="80000"/>
        </a:lnSpc>
        <a:spcBef>
          <a:spcPts val="1600"/>
        </a:spcBef>
        <a:spcAft>
          <a:spcPct val="0"/>
        </a:spcAft>
        <a:buClr>
          <a:srgbClr val="C31717"/>
        </a:buClr>
        <a:buSzPct val="75000"/>
        <a:buFont typeface="Trebuchet MS" charset="0"/>
        <a:buChar char="•"/>
        <a:defRPr sz="1600">
          <a:solidFill>
            <a:schemeClr val="tx1"/>
          </a:solidFill>
          <a:latin typeface="+mn-lt"/>
          <a:sym typeface="Trebuchet MS" charset="0"/>
        </a:defRPr>
      </a:lvl2pPr>
      <a:lvl3pPr marL="342900" indent="-190500" algn="l" rtl="0" fontAlgn="base">
        <a:lnSpc>
          <a:spcPct val="80000"/>
        </a:lnSpc>
        <a:spcBef>
          <a:spcPts val="1600"/>
        </a:spcBef>
        <a:spcAft>
          <a:spcPct val="0"/>
        </a:spcAft>
        <a:buClr>
          <a:srgbClr val="C31717"/>
        </a:buClr>
        <a:buSzPct val="75000"/>
        <a:buFont typeface="Trebuchet MS" charset="0"/>
        <a:buChar char="•"/>
        <a:defRPr sz="1600">
          <a:solidFill>
            <a:schemeClr val="tx1"/>
          </a:solidFill>
          <a:latin typeface="+mn-lt"/>
          <a:sym typeface="Trebuchet MS" charset="0"/>
        </a:defRPr>
      </a:lvl3pPr>
      <a:lvl4pPr marL="533400" indent="-190500" algn="l" rtl="0" fontAlgn="base">
        <a:lnSpc>
          <a:spcPct val="80000"/>
        </a:lnSpc>
        <a:spcBef>
          <a:spcPts val="1600"/>
        </a:spcBef>
        <a:spcAft>
          <a:spcPct val="0"/>
        </a:spcAft>
        <a:buClr>
          <a:srgbClr val="C31717"/>
        </a:buClr>
        <a:buSzPct val="75000"/>
        <a:buFont typeface="Trebuchet MS" charset="0"/>
        <a:buChar char="•"/>
        <a:defRPr sz="1600">
          <a:solidFill>
            <a:schemeClr val="tx1"/>
          </a:solidFill>
          <a:latin typeface="+mn-lt"/>
          <a:sym typeface="Trebuchet MS" charset="0"/>
        </a:defRPr>
      </a:lvl4pPr>
      <a:lvl5pPr marL="723900" indent="-190500" algn="l" rtl="0" fontAlgn="base">
        <a:lnSpc>
          <a:spcPct val="80000"/>
        </a:lnSpc>
        <a:spcBef>
          <a:spcPts val="1600"/>
        </a:spcBef>
        <a:spcAft>
          <a:spcPct val="0"/>
        </a:spcAft>
        <a:buClr>
          <a:srgbClr val="C31717"/>
        </a:buClr>
        <a:buSzPct val="75000"/>
        <a:buFont typeface="Trebuchet MS" charset="0"/>
        <a:buChar char="•"/>
        <a:defRPr sz="1600">
          <a:solidFill>
            <a:schemeClr val="tx1"/>
          </a:solidFill>
          <a:latin typeface="+mn-lt"/>
          <a:sym typeface="Trebuchet MS" charset="0"/>
        </a:defRPr>
      </a:lvl5pPr>
      <a:lvl6pPr marL="1181100" indent="-190500" algn="l" rtl="0" fontAlgn="base">
        <a:lnSpc>
          <a:spcPct val="80000"/>
        </a:lnSpc>
        <a:spcBef>
          <a:spcPts val="1600"/>
        </a:spcBef>
        <a:spcAft>
          <a:spcPct val="0"/>
        </a:spcAft>
        <a:buClr>
          <a:srgbClr val="C31717"/>
        </a:buClr>
        <a:buSzPct val="75000"/>
        <a:buFont typeface="Trebuchet MS" charset="0"/>
        <a:buChar char="•"/>
        <a:defRPr sz="1600">
          <a:solidFill>
            <a:schemeClr val="tx1"/>
          </a:solidFill>
          <a:latin typeface="+mn-lt"/>
          <a:sym typeface="Trebuchet MS" charset="0"/>
        </a:defRPr>
      </a:lvl6pPr>
      <a:lvl7pPr marL="1638300" indent="-190500" algn="l" rtl="0" fontAlgn="base">
        <a:lnSpc>
          <a:spcPct val="80000"/>
        </a:lnSpc>
        <a:spcBef>
          <a:spcPts val="1600"/>
        </a:spcBef>
        <a:spcAft>
          <a:spcPct val="0"/>
        </a:spcAft>
        <a:buClr>
          <a:srgbClr val="C31717"/>
        </a:buClr>
        <a:buSzPct val="75000"/>
        <a:buFont typeface="Trebuchet MS" charset="0"/>
        <a:buChar char="•"/>
        <a:defRPr sz="1600">
          <a:solidFill>
            <a:schemeClr val="tx1"/>
          </a:solidFill>
          <a:latin typeface="+mn-lt"/>
          <a:sym typeface="Trebuchet MS" charset="0"/>
        </a:defRPr>
      </a:lvl7pPr>
      <a:lvl8pPr marL="2095500" indent="-190500" algn="l" rtl="0" fontAlgn="base">
        <a:lnSpc>
          <a:spcPct val="80000"/>
        </a:lnSpc>
        <a:spcBef>
          <a:spcPts val="1600"/>
        </a:spcBef>
        <a:spcAft>
          <a:spcPct val="0"/>
        </a:spcAft>
        <a:buClr>
          <a:srgbClr val="C31717"/>
        </a:buClr>
        <a:buSzPct val="75000"/>
        <a:buFont typeface="Trebuchet MS" charset="0"/>
        <a:buChar char="•"/>
        <a:defRPr sz="1600">
          <a:solidFill>
            <a:schemeClr val="tx1"/>
          </a:solidFill>
          <a:latin typeface="+mn-lt"/>
          <a:sym typeface="Trebuchet MS" charset="0"/>
        </a:defRPr>
      </a:lvl8pPr>
      <a:lvl9pPr marL="2552700" indent="-190500" algn="l" rtl="0" fontAlgn="base">
        <a:lnSpc>
          <a:spcPct val="80000"/>
        </a:lnSpc>
        <a:spcBef>
          <a:spcPts val="1600"/>
        </a:spcBef>
        <a:spcAft>
          <a:spcPct val="0"/>
        </a:spcAft>
        <a:buClr>
          <a:srgbClr val="C31717"/>
        </a:buClr>
        <a:buSzPct val="75000"/>
        <a:buFont typeface="Trebuchet MS" charset="0"/>
        <a:buChar char="•"/>
        <a:defRPr sz="1600">
          <a:solidFill>
            <a:schemeClr val="tx1"/>
          </a:solidFill>
          <a:latin typeface="+mn-lt"/>
          <a:sym typeface="Trebuchet MS" charset="0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gif"/><Relationship Id="rId3" Type="http://schemas.openxmlformats.org/officeDocument/2006/relationships/image" Target="../media/image5.gif"/><Relationship Id="rId7" Type="http://schemas.openxmlformats.org/officeDocument/2006/relationships/image" Target="../media/image9.gi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8.jpeg"/><Relationship Id="rId5" Type="http://schemas.openxmlformats.org/officeDocument/2006/relationships/image" Target="../media/image7.gif"/><Relationship Id="rId10" Type="http://schemas.openxmlformats.org/officeDocument/2006/relationships/image" Target="../media/image12.png"/><Relationship Id="rId4" Type="http://schemas.openxmlformats.org/officeDocument/2006/relationships/image" Target="../media/image6.gif"/><Relationship Id="rId9" Type="http://schemas.openxmlformats.org/officeDocument/2006/relationships/image" Target="../media/image11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16.jpeg"/><Relationship Id="rId4" Type="http://schemas.openxmlformats.org/officeDocument/2006/relationships/image" Target="../media/image15.jpe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7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7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7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7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7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7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13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5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hyperlink" Target="mailto:hamel@pythian.com" TargetMode="External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3.xml"/><Relationship Id="rId5" Type="http://schemas.openxmlformats.org/officeDocument/2006/relationships/hyperlink" Target="mailto:mysql@pythian.com" TargetMode="External"/><Relationship Id="rId4" Type="http://schemas.openxmlformats.org/officeDocument/2006/relationships/hyperlink" Target="http://www.pythian.com/news/author/hamel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7" name="Rectangle 1"/>
          <p:cNvSpPr>
            <a:spLocks noGrp="1" noChangeArrowheads="1"/>
          </p:cNvSpPr>
          <p:nvPr>
            <p:ph type="title"/>
          </p:nvPr>
        </p:nvSpPr>
        <p:spPr>
          <a:ln/>
        </p:spPr>
        <p:txBody>
          <a:bodyPr/>
          <a:lstStyle/>
          <a:p>
            <a:r>
              <a:rPr lang="en-US" dirty="0" smtClean="0"/>
              <a:t>Better Database Debugging for Shorter Downtimes</a:t>
            </a:r>
            <a:endParaRPr lang="en-US" dirty="0"/>
          </a:p>
        </p:txBody>
      </p:sp>
      <p:sp>
        <p:nvSpPr>
          <p:cNvPr id="14338" name="Rectangle 2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/>
          <a:lstStyle/>
          <a:p>
            <a:r>
              <a:rPr lang="en-US" dirty="0" smtClean="0"/>
              <a:t>Presented </a:t>
            </a:r>
            <a:r>
              <a:rPr lang="en-US" dirty="0"/>
              <a:t>by</a:t>
            </a:r>
            <a:r>
              <a:rPr lang="en-US" dirty="0" smtClean="0"/>
              <a:t>: ROB HAMEL, APRIL 13, 2010</a:t>
            </a:r>
          </a:p>
          <a:p>
            <a:endParaRPr lang="en-US" dirty="0" smtClean="0"/>
          </a:p>
          <a:p>
            <a:r>
              <a:rPr lang="en-US" dirty="0" smtClean="0"/>
              <a:t>hamel@pythian.com</a:t>
            </a:r>
            <a:endParaRPr lang="en-US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1" name="Rectangle 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About Pythian</a:t>
            </a:r>
            <a:endParaRPr lang="en-US" dirty="0"/>
          </a:p>
        </p:txBody>
      </p:sp>
      <p:sp>
        <p:nvSpPr>
          <p:cNvPr id="15362" name="Rectangle 2"/>
          <p:cNvSpPr>
            <a:spLocks noGrp="1" noChangeArrowheads="1"/>
          </p:cNvSpPr>
          <p:nvPr>
            <p:ph idx="1"/>
          </p:nvPr>
        </p:nvSpPr>
        <p:spPr>
          <a:xfrm>
            <a:off x="685800" y="1066800"/>
            <a:ext cx="8128000" cy="4927600"/>
          </a:xfrm>
        </p:spPr>
        <p:txBody>
          <a:bodyPr/>
          <a:lstStyle/>
          <a:p>
            <a:pPr>
              <a:buFont typeface="Arial" pitchFamily="34" charset="0"/>
              <a:buChar char="•"/>
            </a:pPr>
            <a:r>
              <a:rPr lang="en-US" dirty="0" smtClean="0"/>
              <a:t> Recognized Leader:</a:t>
            </a:r>
          </a:p>
          <a:p>
            <a:pPr lvl="1">
              <a:buFont typeface="Arial" pitchFamily="34" charset="0"/>
              <a:buChar char="•"/>
            </a:pPr>
            <a:r>
              <a:rPr lang="en-US" dirty="0" smtClean="0"/>
              <a:t>Global industry-leader in database infrastructure services for Oracle, Oracle Applications, MySQL and SQL Server</a:t>
            </a:r>
          </a:p>
          <a:p>
            <a:pPr lvl="1">
              <a:buFont typeface="Arial" pitchFamily="34" charset="0"/>
              <a:buChar char="•"/>
            </a:pPr>
            <a:r>
              <a:rPr lang="en-US" dirty="0" smtClean="0"/>
              <a:t>Currently work with 150 multinational companies such as Forbes.com, Fox Sports and Western Union to help manage their complex IT deployments</a:t>
            </a:r>
          </a:p>
          <a:p>
            <a:pPr>
              <a:buFont typeface="Arial" pitchFamily="34" charset="0"/>
              <a:buChar char="•"/>
            </a:pPr>
            <a:r>
              <a:rPr lang="en-US" dirty="0" smtClean="0"/>
              <a:t> Expertise:</a:t>
            </a:r>
          </a:p>
          <a:p>
            <a:pPr lvl="1">
              <a:buFont typeface="Arial" pitchFamily="34" charset="0"/>
              <a:buChar char="•"/>
            </a:pPr>
            <a:r>
              <a:rPr lang="en-US" dirty="0" smtClean="0"/>
              <a:t>One of the world’s largest concentrations of dedicated, full-time DBA expertise.  </a:t>
            </a:r>
          </a:p>
          <a:p>
            <a:pPr lvl="0">
              <a:buFont typeface="Arial" pitchFamily="34" charset="0"/>
              <a:buChar char="•"/>
            </a:pPr>
            <a:r>
              <a:rPr lang="en-US" dirty="0" smtClean="0"/>
              <a:t> Global Reach &amp; Scalability:</a:t>
            </a:r>
          </a:p>
          <a:p>
            <a:pPr lvl="1">
              <a:buFont typeface="Arial" pitchFamily="34" charset="0"/>
              <a:buChar char="•"/>
            </a:pPr>
            <a:r>
              <a:rPr lang="en-US" dirty="0" smtClean="0"/>
              <a:t>24/7/365 global r</a:t>
            </a:r>
            <a:r>
              <a:rPr lang="en-CA" dirty="0" smtClean="0"/>
              <a:t>emote support for DBA and consulting, systems administration, special projects or emergency response</a:t>
            </a:r>
          </a:p>
          <a:p>
            <a:pPr lvl="0"/>
            <a:endParaRPr lang="en-US" dirty="0" smtClean="0"/>
          </a:p>
          <a:p>
            <a:endParaRPr lang="en-US" dirty="0" smtClean="0"/>
          </a:p>
          <a:p>
            <a:endParaRPr lang="en-US" dirty="0" smtClean="0"/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0DF4CB4-E73B-4F5E-98F5-7F7F7615689E}" type="slidenum">
              <a:rPr lang="en-US" smtClean="0"/>
              <a:pPr/>
              <a:t>2</a:t>
            </a:fld>
            <a:endParaRPr lang="en-US" dirty="0"/>
          </a:p>
        </p:txBody>
      </p:sp>
      <p:pic>
        <p:nvPicPr>
          <p:cNvPr id="14" name="Picture 13" descr="oracle-platinum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81000" y="5486400"/>
            <a:ext cx="2057400" cy="521804"/>
          </a:xfrm>
          <a:prstGeom prst="rect">
            <a:avLst/>
          </a:prstGeom>
        </p:spPr>
      </p:pic>
      <p:pic>
        <p:nvPicPr>
          <p:cNvPr id="15" name="Picture 14" descr="MySQL2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7315200" y="5105400"/>
            <a:ext cx="1314450" cy="923925"/>
          </a:xfrm>
          <a:prstGeom prst="rect">
            <a:avLst/>
          </a:prstGeom>
        </p:spPr>
      </p:pic>
      <p:sp>
        <p:nvSpPr>
          <p:cNvPr id="17" name="TextBox 16"/>
          <p:cNvSpPr txBox="1"/>
          <p:nvPr/>
        </p:nvSpPr>
        <p:spPr>
          <a:xfrm>
            <a:off x="9144000" y="5334000"/>
            <a:ext cx="18473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n-CA" dirty="0"/>
          </a:p>
        </p:txBody>
      </p:sp>
      <p:sp>
        <p:nvSpPr>
          <p:cNvPr id="18" name="TextBox 17"/>
          <p:cNvSpPr txBox="1"/>
          <p:nvPr/>
        </p:nvSpPr>
        <p:spPr>
          <a:xfrm>
            <a:off x="9144000" y="5562600"/>
            <a:ext cx="18473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n-CA" dirty="0"/>
          </a:p>
        </p:txBody>
      </p:sp>
      <p:pic>
        <p:nvPicPr>
          <p:cNvPr id="21" name="Picture 20" descr="fox-sports.gif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5562600" y="5257800"/>
            <a:ext cx="914400" cy="585927"/>
          </a:xfrm>
          <a:prstGeom prst="rect">
            <a:avLst/>
          </a:prstGeom>
        </p:spPr>
      </p:pic>
      <p:pic>
        <p:nvPicPr>
          <p:cNvPr id="25" name="Picture 24" descr="toyota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4114800" y="4572000"/>
            <a:ext cx="1494971" cy="304800"/>
          </a:xfrm>
          <a:prstGeom prst="rect">
            <a:avLst/>
          </a:prstGeom>
        </p:spPr>
      </p:pic>
      <p:pic>
        <p:nvPicPr>
          <p:cNvPr id="26" name="Picture 25" descr="mds.gif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6629400" y="4495800"/>
            <a:ext cx="1272746" cy="457200"/>
          </a:xfrm>
          <a:prstGeom prst="rect">
            <a:avLst/>
          </a:prstGeom>
        </p:spPr>
      </p:pic>
      <p:pic>
        <p:nvPicPr>
          <p:cNvPr id="16" name="Picture 15" descr="western.gif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3276600" y="5410200"/>
            <a:ext cx="1371600" cy="332913"/>
          </a:xfrm>
          <a:prstGeom prst="rect">
            <a:avLst/>
          </a:prstGeom>
        </p:spPr>
      </p:pic>
      <p:pic>
        <p:nvPicPr>
          <p:cNvPr id="20" name="Picture 4" descr="igncom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609600" y="4495800"/>
            <a:ext cx="838200" cy="8020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2104292" y="4648200"/>
            <a:ext cx="1248508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Who Am I?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Joined Pythian in Oct 2000 as DBA, Team Lead and currently Service Delivery Manager</a:t>
            </a:r>
          </a:p>
          <a:p>
            <a:r>
              <a:rPr lang="en-US" dirty="0" smtClean="0"/>
              <a:t>DBA since 1993</a:t>
            </a:r>
          </a:p>
          <a:p>
            <a:r>
              <a:rPr lang="en-US" dirty="0" smtClean="0"/>
              <a:t>Specialize in data architecture, performance tuning and scalability</a:t>
            </a:r>
          </a:p>
          <a:p>
            <a:r>
              <a:rPr lang="en-US" dirty="0" smtClean="0"/>
              <a:t>Make my own maple syrup</a:t>
            </a:r>
          </a:p>
          <a:p>
            <a:r>
              <a:rPr lang="en-US" dirty="0" smtClean="0"/>
              <a:t>Spend as much at my cottage as I can</a:t>
            </a:r>
          </a:p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9C27224-761B-40AA-BB01-172CDBAC516A}" type="slidenum">
              <a:rPr lang="en-US" smtClean="0"/>
              <a:pPr/>
              <a:t>3</a:t>
            </a:fld>
            <a:endParaRPr lang="en-US"/>
          </a:p>
        </p:txBody>
      </p:sp>
      <p:pic>
        <p:nvPicPr>
          <p:cNvPr id="11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2400" y="4249738"/>
            <a:ext cx="2057400" cy="1465262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pic>
        <p:nvPicPr>
          <p:cNvPr id="12" name="Picture 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286000" y="4249738"/>
            <a:ext cx="2057400" cy="1465262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pic>
        <p:nvPicPr>
          <p:cNvPr id="13" name="Picture 5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858000" y="4191000"/>
            <a:ext cx="2057400" cy="16002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pic>
        <p:nvPicPr>
          <p:cNvPr id="14" name="Picture 6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443413" y="4189413"/>
            <a:ext cx="2262187" cy="1525587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Today’s Agenda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What are we trying to achieve?</a:t>
            </a:r>
          </a:p>
          <a:p>
            <a:r>
              <a:rPr lang="en-US" dirty="0" smtClean="0"/>
              <a:t>Why do you need to add your own instrumentation?</a:t>
            </a:r>
          </a:p>
          <a:p>
            <a:r>
              <a:rPr lang="en-US" dirty="0" smtClean="0"/>
              <a:t>Default </a:t>
            </a:r>
            <a:r>
              <a:rPr lang="en-US" dirty="0" err="1" smtClean="0"/>
              <a:t>MySQL</a:t>
            </a:r>
            <a:r>
              <a:rPr lang="en-US" dirty="0" smtClean="0"/>
              <a:t> instrumentation</a:t>
            </a:r>
          </a:p>
          <a:p>
            <a:r>
              <a:rPr lang="en-US" dirty="0" smtClean="0"/>
              <a:t>Typical troubleshooting checklist</a:t>
            </a:r>
          </a:p>
          <a:p>
            <a:r>
              <a:rPr lang="en-US" dirty="0" smtClean="0"/>
              <a:t>Most common issues you will encounter</a:t>
            </a:r>
          </a:p>
          <a:p>
            <a:r>
              <a:rPr lang="en-US" dirty="0" smtClean="0"/>
              <a:t>Simple instrumentation and how you use it</a:t>
            </a:r>
          </a:p>
          <a:p>
            <a:r>
              <a:rPr lang="en-US" dirty="0" err="1" smtClean="0"/>
              <a:t>Gotcha's</a:t>
            </a:r>
            <a:r>
              <a:rPr lang="en-US" dirty="0" smtClean="0"/>
              <a:t> in 5.1.x</a:t>
            </a:r>
          </a:p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9C27224-761B-40AA-BB01-172CDBAC516A}" type="slidenum">
              <a:rPr lang="en-US" smtClean="0"/>
              <a:pPr/>
              <a:t>4</a:t>
            </a:fld>
            <a:endParaRPr 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What Determines Effectiveness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How good you are at triage and getting to the real problem</a:t>
            </a:r>
          </a:p>
          <a:p>
            <a:r>
              <a:rPr lang="en-US" dirty="0" smtClean="0"/>
              <a:t>You can achieve this with:</a:t>
            </a:r>
          </a:p>
          <a:p>
            <a:pPr lvl="1"/>
            <a:r>
              <a:rPr lang="en-US" dirty="0" smtClean="0"/>
              <a:t>Intelligent monitoring that just doesn't check thresholds or simply reporting  if you encounter an actual error</a:t>
            </a:r>
          </a:p>
          <a:p>
            <a:pPr lvl="1"/>
            <a:r>
              <a:rPr lang="en-US" dirty="0" smtClean="0"/>
              <a:t>Good instrumentation that allows you to quickly determine what has changed from parameters to sudden or subtle changes in performance </a:t>
            </a:r>
            <a:r>
              <a:rPr lang="en-US" dirty="0" err="1" smtClean="0"/>
              <a:t>behaviour</a:t>
            </a:r>
            <a:r>
              <a:rPr lang="en-US" dirty="0" smtClean="0"/>
              <a:t>.</a:t>
            </a:r>
          </a:p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9C27224-761B-40AA-BB01-172CDBAC516A}" type="slidenum">
              <a:rPr lang="en-US" smtClean="0"/>
              <a:pPr/>
              <a:t>5</a:t>
            </a:fld>
            <a:endParaRPr 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44500" y="177800"/>
            <a:ext cx="8242300" cy="762000"/>
          </a:xfrm>
        </p:spPr>
        <p:txBody>
          <a:bodyPr/>
          <a:lstStyle/>
          <a:p>
            <a:r>
              <a:rPr lang="en-US" sz="3600" dirty="0" smtClean="0"/>
              <a:t>Why Add Your Own Instrumentation?</a:t>
            </a:r>
            <a:endParaRPr lang="en-CA" sz="36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mtClean="0"/>
              <a:t>MySQL default instrumentation is inadequate </a:t>
            </a:r>
          </a:p>
          <a:p>
            <a:r>
              <a:rPr lang="en-US" smtClean="0"/>
              <a:t>Your are not in control of everything</a:t>
            </a:r>
          </a:p>
          <a:p>
            <a:pPr lvl="1"/>
            <a:r>
              <a:rPr lang="en-US" smtClean="0"/>
              <a:t>Teams of DBAs, Developers and System Administrators</a:t>
            </a:r>
          </a:p>
          <a:p>
            <a:pPr lvl="1"/>
            <a:r>
              <a:rPr lang="en-US" smtClean="0"/>
              <a:t>3rd party software patches or application upgrades</a:t>
            </a:r>
          </a:p>
          <a:p>
            <a:pPr lvl="1"/>
            <a:r>
              <a:rPr lang="en-US" smtClean="0"/>
              <a:t>MySQL patches and upgrades</a:t>
            </a:r>
          </a:p>
          <a:p>
            <a:pPr lvl="1"/>
            <a:r>
              <a:rPr lang="en-US" smtClean="0"/>
              <a:t>Configuration Management mistakes or weaknesses</a:t>
            </a:r>
          </a:p>
          <a:p>
            <a:pPr lvl="1"/>
            <a:r>
              <a:rPr lang="en-US" smtClean="0"/>
              <a:t>Operating Systems</a:t>
            </a:r>
          </a:p>
          <a:p>
            <a:pPr lvl="1"/>
            <a:r>
              <a:rPr lang="en-US" smtClean="0"/>
              <a:t>Hardware failure</a:t>
            </a:r>
          </a:p>
          <a:p>
            <a:pPr lvl="1"/>
            <a:r>
              <a:rPr lang="en-US" smtClean="0"/>
              <a:t>Sudden workload changes </a:t>
            </a:r>
          </a:p>
          <a:p>
            <a:pPr lvl="1"/>
            <a:r>
              <a:rPr lang="en-US" smtClean="0"/>
              <a:t>Malicious activities such as denial of services attacks</a:t>
            </a:r>
          </a:p>
          <a:p>
            <a:pPr lvl="1"/>
            <a:r>
              <a:rPr lang="en-US" smtClean="0"/>
              <a:t>Your memory, many servers, hard to keep track of changes</a:t>
            </a:r>
          </a:p>
          <a:p>
            <a:r>
              <a:rPr lang="en-US" smtClean="0"/>
              <a:t>Lets face it its always the database's fault so you are guilty until proven innocent...so you better find out what happened ASAP</a:t>
            </a:r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9C27224-761B-40AA-BB01-172CDBAC516A}" type="slidenum">
              <a:rPr lang="en-US" smtClean="0"/>
              <a:pPr/>
              <a:t>6</a:t>
            </a:fld>
            <a:endParaRPr 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Default MySQL Instrumentation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Show global variables</a:t>
            </a:r>
          </a:p>
          <a:p>
            <a:r>
              <a:rPr lang="en-US" dirty="0" smtClean="0"/>
              <a:t>Show global status</a:t>
            </a:r>
          </a:p>
          <a:p>
            <a:r>
              <a:rPr lang="en-US" dirty="0" smtClean="0"/>
              <a:t>Status</a:t>
            </a:r>
          </a:p>
          <a:p>
            <a:r>
              <a:rPr lang="en-US" dirty="0" smtClean="0"/>
              <a:t>Show </a:t>
            </a:r>
            <a:r>
              <a:rPr lang="en-US" dirty="0" err="1" smtClean="0"/>
              <a:t>innodb</a:t>
            </a:r>
            <a:r>
              <a:rPr lang="en-US" dirty="0" smtClean="0"/>
              <a:t> status \G</a:t>
            </a:r>
          </a:p>
          <a:p>
            <a:r>
              <a:rPr lang="en-US" dirty="0" smtClean="0"/>
              <a:t>Error Log</a:t>
            </a:r>
          </a:p>
          <a:p>
            <a:r>
              <a:rPr lang="en-US" dirty="0" smtClean="0"/>
              <a:t>Slow query log</a:t>
            </a:r>
          </a:p>
          <a:p>
            <a:r>
              <a:rPr lang="en-US" dirty="0" smtClean="0"/>
              <a:t>Query profiler</a:t>
            </a:r>
          </a:p>
          <a:p>
            <a:r>
              <a:rPr lang="en-US" dirty="0" smtClean="0"/>
              <a:t>Metadata on all database objects in the information schema</a:t>
            </a:r>
          </a:p>
          <a:p>
            <a:endParaRPr lang="en-US" dirty="0" smtClean="0"/>
          </a:p>
          <a:p>
            <a:endParaRPr lang="en-US" dirty="0" smtClean="0"/>
          </a:p>
          <a:p>
            <a:r>
              <a:rPr lang="en-US" sz="3600" b="1" dirty="0" smtClean="0">
                <a:solidFill>
                  <a:srgbClr val="000000"/>
                </a:solidFill>
              </a:rPr>
              <a:t>What's missing?</a:t>
            </a:r>
          </a:p>
          <a:p>
            <a:endParaRPr lang="en-US" dirty="0" smtClean="0"/>
          </a:p>
          <a:p>
            <a:endParaRPr lang="en-US" dirty="0" smtClean="0"/>
          </a:p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9C27224-761B-40AA-BB01-172CDBAC516A}" type="slidenum">
              <a:rPr lang="en-US" smtClean="0"/>
              <a:pPr/>
              <a:t>7</a:t>
            </a:fld>
            <a:endParaRPr 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3600" dirty="0" smtClean="0"/>
              <a:t>Typical Troubleshooting Checklist</a:t>
            </a:r>
            <a:endParaRPr lang="en-CA" sz="36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mtClean="0"/>
              <a:t>Check the Error log</a:t>
            </a:r>
          </a:p>
          <a:p>
            <a:r>
              <a:rPr lang="en-US" smtClean="0"/>
              <a:t>Check what is running (Show processlist)</a:t>
            </a:r>
          </a:p>
          <a:p>
            <a:r>
              <a:rPr lang="en-US" smtClean="0"/>
              <a:t>Check Slow Query Log</a:t>
            </a:r>
          </a:p>
          <a:p>
            <a:r>
              <a:rPr lang="en-US" smtClean="0"/>
              <a:t>Check the MySQL statistics (show global status)</a:t>
            </a:r>
          </a:p>
          <a:p>
            <a:r>
              <a:rPr lang="en-US" smtClean="0"/>
              <a:t>Check OS logs and monitors</a:t>
            </a:r>
          </a:p>
          <a:p>
            <a:r>
              <a:rPr lang="en-US" smtClean="0"/>
              <a:t>Check if something changed</a:t>
            </a:r>
          </a:p>
          <a:p>
            <a:pPr lvl="1"/>
            <a:r>
              <a:rPr lang="en-US" smtClean="0"/>
              <a:t>MySQL parameters</a:t>
            </a:r>
          </a:p>
          <a:p>
            <a:pPr lvl="1"/>
            <a:r>
              <a:rPr lang="en-US" smtClean="0"/>
              <a:t>DDL</a:t>
            </a:r>
          </a:p>
          <a:p>
            <a:pPr lvl="1"/>
            <a:r>
              <a:rPr lang="en-US" smtClean="0"/>
              <a:t>New queries</a:t>
            </a:r>
          </a:p>
          <a:p>
            <a:pPr lvl="1"/>
            <a:r>
              <a:rPr lang="en-US" smtClean="0"/>
              <a:t>Table growth</a:t>
            </a:r>
          </a:p>
          <a:p>
            <a:pPr lvl="1"/>
            <a:r>
              <a:rPr lang="en-US" smtClean="0"/>
              <a:t>New software release</a:t>
            </a:r>
          </a:p>
          <a:p>
            <a:r>
              <a:rPr lang="en-US" smtClean="0"/>
              <a:t>Ask around to see if someone changed something</a:t>
            </a:r>
          </a:p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9C27224-761B-40AA-BB01-172CDBAC516A}" type="slidenum">
              <a:rPr lang="en-US" smtClean="0"/>
              <a:pPr/>
              <a:t>8</a:t>
            </a:fld>
            <a:endParaRPr 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Common Issues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err="1" smtClean="0"/>
              <a:t>MySQL</a:t>
            </a:r>
            <a:r>
              <a:rPr lang="en-US" dirty="0" smtClean="0"/>
              <a:t> configuration discrepancies</a:t>
            </a:r>
          </a:p>
          <a:p>
            <a:r>
              <a:rPr lang="en-US" dirty="0" smtClean="0"/>
              <a:t>DDL changes</a:t>
            </a:r>
          </a:p>
          <a:p>
            <a:r>
              <a:rPr lang="en-US" dirty="0" smtClean="0"/>
              <a:t>Regularly scheduled jobs (</a:t>
            </a:r>
            <a:r>
              <a:rPr lang="en-US" dirty="0" err="1" smtClean="0"/>
              <a:t>cron</a:t>
            </a:r>
            <a:r>
              <a:rPr lang="en-US" dirty="0" smtClean="0"/>
              <a:t>/events) </a:t>
            </a:r>
          </a:p>
          <a:p>
            <a:r>
              <a:rPr lang="en-US" dirty="0" smtClean="0"/>
              <a:t>New and/or changed queries</a:t>
            </a:r>
          </a:p>
          <a:p>
            <a:r>
              <a:rPr lang="en-US" dirty="0" smtClean="0"/>
              <a:t>Workload changes</a:t>
            </a:r>
          </a:p>
          <a:p>
            <a:endParaRPr lang="en-US" dirty="0" smtClean="0"/>
          </a:p>
          <a:p>
            <a:endParaRPr lang="en-US" dirty="0" smtClean="0"/>
          </a:p>
          <a:p>
            <a:r>
              <a:rPr lang="en-US" sz="2800" b="1" dirty="0" smtClean="0"/>
              <a:t>Lets break them down!!!</a:t>
            </a:r>
          </a:p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9C27224-761B-40AA-BB01-172CDBAC516A}" type="slidenum">
              <a:rPr lang="en-US" smtClean="0"/>
              <a:pPr/>
              <a:t>9</a:t>
            </a:fld>
            <a:endParaRPr 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3600" dirty="0" err="1" smtClean="0"/>
              <a:t>MySQL</a:t>
            </a:r>
            <a:r>
              <a:rPr lang="en-US" sz="3600" dirty="0" smtClean="0"/>
              <a:t> Configuration Discrepancies</a:t>
            </a:r>
            <a:endParaRPr lang="en-CA" sz="36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Scenarios</a:t>
            </a:r>
          </a:p>
          <a:p>
            <a:pPr lvl="1"/>
            <a:r>
              <a:rPr lang="en-US" dirty="0" smtClean="0"/>
              <a:t>Changing current memory settings forgetting to change my.cnf</a:t>
            </a:r>
          </a:p>
          <a:p>
            <a:pPr lvl="1"/>
            <a:r>
              <a:rPr lang="en-US" dirty="0" smtClean="0"/>
              <a:t>Changes meant to a my.cnf on DB1 performed on DB2 </a:t>
            </a:r>
          </a:p>
          <a:p>
            <a:pPr lvl="1"/>
            <a:r>
              <a:rPr lang="en-US" dirty="0" smtClean="0"/>
              <a:t>Applying </a:t>
            </a:r>
            <a:r>
              <a:rPr lang="en-US" dirty="0" err="1" smtClean="0"/>
              <a:t>MySQL</a:t>
            </a:r>
            <a:r>
              <a:rPr lang="en-US" dirty="0" smtClean="0"/>
              <a:t> patches or upgrades</a:t>
            </a:r>
          </a:p>
          <a:p>
            <a:r>
              <a:rPr lang="en-US" dirty="0" smtClean="0"/>
              <a:t>Resolution</a:t>
            </a:r>
          </a:p>
          <a:p>
            <a:pPr lvl="1"/>
            <a:r>
              <a:rPr lang="en-US" dirty="0" smtClean="0"/>
              <a:t>Need to track historical changes  </a:t>
            </a:r>
          </a:p>
          <a:p>
            <a:pPr lvl="2"/>
            <a:r>
              <a:rPr lang="en-US" dirty="0" smtClean="0"/>
              <a:t>How far back do you need to go?</a:t>
            </a:r>
          </a:p>
          <a:p>
            <a:pPr lvl="1"/>
            <a:r>
              <a:rPr lang="en-US" dirty="0" smtClean="0"/>
              <a:t>Monitor for discrepancies</a:t>
            </a:r>
          </a:p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9C27224-761B-40AA-BB01-172CDBAC516A}" type="slidenum">
              <a:rPr lang="en-US" smtClean="0"/>
              <a:pPr/>
              <a:t>10</a:t>
            </a:fld>
            <a:endParaRPr 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DDL Changes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mtClean="0"/>
              <a:t>Scenarios</a:t>
            </a:r>
          </a:p>
          <a:p>
            <a:pPr lvl="1"/>
            <a:r>
              <a:rPr lang="en-US" smtClean="0"/>
              <a:t>New tables</a:t>
            </a:r>
          </a:p>
          <a:p>
            <a:pPr lvl="1"/>
            <a:r>
              <a:rPr lang="en-US" smtClean="0"/>
              <a:t>DDL changes meant for DB1 applied to DB2</a:t>
            </a:r>
          </a:p>
          <a:p>
            <a:pPr lvl="1"/>
            <a:r>
              <a:rPr lang="en-US" smtClean="0"/>
              <a:t>Configuration Management </a:t>
            </a:r>
          </a:p>
          <a:p>
            <a:pPr lvl="1"/>
            <a:r>
              <a:rPr lang="en-US" smtClean="0"/>
              <a:t>3rd party application database patches/upgrades</a:t>
            </a:r>
          </a:p>
          <a:p>
            <a:r>
              <a:rPr lang="en-US" smtClean="0"/>
              <a:t>Resolution</a:t>
            </a:r>
          </a:p>
          <a:p>
            <a:pPr lvl="1"/>
            <a:r>
              <a:rPr lang="en-US" smtClean="0"/>
              <a:t>Need to track historical changes </a:t>
            </a:r>
          </a:p>
          <a:p>
            <a:pPr lvl="2"/>
            <a:r>
              <a:rPr lang="en-US" smtClean="0"/>
              <a:t>How far back do you need to go?</a:t>
            </a:r>
          </a:p>
          <a:p>
            <a:pPr lvl="2"/>
            <a:r>
              <a:rPr lang="en-US" smtClean="0"/>
              <a:t>What has been dropped is as important as what has been added</a:t>
            </a:r>
          </a:p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9C27224-761B-40AA-BB01-172CDBAC516A}" type="slidenum">
              <a:rPr lang="en-US" smtClean="0"/>
              <a:pPr/>
              <a:t>11</a:t>
            </a:fld>
            <a:endParaRPr 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Regularly Scheduled Jobs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mtClean="0"/>
              <a:t>Scenarios</a:t>
            </a:r>
          </a:p>
          <a:p>
            <a:pPr lvl="1"/>
            <a:r>
              <a:rPr lang="en-US" smtClean="0"/>
              <a:t>Failures go unnoticed</a:t>
            </a:r>
          </a:p>
          <a:p>
            <a:pPr lvl="1"/>
            <a:r>
              <a:rPr lang="en-US" smtClean="0"/>
              <a:t>Don't run at all or removed from event scheduler or crontab</a:t>
            </a:r>
          </a:p>
          <a:p>
            <a:pPr lvl="1"/>
            <a:r>
              <a:rPr lang="en-US" smtClean="0"/>
              <a:t>Exceed prescribed run-time windows</a:t>
            </a:r>
          </a:p>
          <a:p>
            <a:r>
              <a:rPr lang="en-US" smtClean="0"/>
              <a:t>Resolution</a:t>
            </a:r>
          </a:p>
          <a:p>
            <a:pPr lvl="1"/>
            <a:r>
              <a:rPr lang="en-US" smtClean="0"/>
              <a:t>Job Logging / tracking history</a:t>
            </a:r>
          </a:p>
          <a:p>
            <a:pPr lvl="1"/>
            <a:r>
              <a:rPr lang="en-US" smtClean="0"/>
              <a:t>Monitor for what is suppose to run rather then errors</a:t>
            </a:r>
          </a:p>
          <a:p>
            <a:pPr lvl="1"/>
            <a:r>
              <a:rPr lang="en-US" smtClean="0"/>
              <a:t>Monitor current executions against a baseline</a:t>
            </a:r>
          </a:p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9C27224-761B-40AA-BB01-172CDBAC516A}" type="slidenum">
              <a:rPr lang="en-US" smtClean="0"/>
              <a:pPr/>
              <a:t>12</a:t>
            </a:fld>
            <a:endParaRPr 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New and/or Changed Queries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Scenarios</a:t>
            </a:r>
          </a:p>
          <a:p>
            <a:pPr lvl="1"/>
            <a:r>
              <a:rPr lang="en-US" dirty="0" smtClean="0"/>
              <a:t>Bad design</a:t>
            </a:r>
          </a:p>
          <a:p>
            <a:pPr lvl="1"/>
            <a:r>
              <a:rPr lang="en-US" dirty="0" smtClean="0"/>
              <a:t>Suboptimal Execution plans (Full table scans, bad index, File sorts)</a:t>
            </a:r>
          </a:p>
          <a:p>
            <a:pPr lvl="1"/>
            <a:r>
              <a:rPr lang="en-US" dirty="0" smtClean="0"/>
              <a:t>Locking</a:t>
            </a:r>
          </a:p>
          <a:p>
            <a:r>
              <a:rPr lang="en-US" dirty="0" smtClean="0"/>
              <a:t>Resolution</a:t>
            </a:r>
          </a:p>
          <a:p>
            <a:pPr lvl="1"/>
            <a:r>
              <a:rPr lang="en-US" dirty="0" smtClean="0"/>
              <a:t>Let the DBAs validate the execution plans of all new queries</a:t>
            </a:r>
          </a:p>
          <a:p>
            <a:pPr lvl="2"/>
            <a:r>
              <a:rPr lang="en-US" dirty="0" smtClean="0"/>
              <a:t>Its hard to fix a sub-optimal design after-the-fact</a:t>
            </a:r>
          </a:p>
          <a:p>
            <a:pPr lvl="1"/>
            <a:r>
              <a:rPr lang="en-US" dirty="0" smtClean="0"/>
              <a:t>Do proper testing with adequate data volumes and concurrency</a:t>
            </a:r>
          </a:p>
          <a:p>
            <a:pPr lvl="1"/>
            <a:r>
              <a:rPr lang="en-US" dirty="0" smtClean="0"/>
              <a:t>Track execution plans and workload of all queries historically</a:t>
            </a:r>
          </a:p>
          <a:p>
            <a:pPr lvl="1"/>
            <a:r>
              <a:rPr lang="en-US" dirty="0" smtClean="0"/>
              <a:t>Monitor key query performance against a baseline</a:t>
            </a:r>
          </a:p>
          <a:p>
            <a:pPr lvl="2"/>
            <a:r>
              <a:rPr lang="en-US" dirty="0" smtClean="0"/>
              <a:t>Not every bad query is in the Slow-Query-Log</a:t>
            </a:r>
          </a:p>
          <a:p>
            <a:pPr lvl="2"/>
            <a:r>
              <a:rPr lang="en-US" dirty="0" smtClean="0"/>
              <a:t>Not every query in the Slow-Query-Log is bad</a:t>
            </a:r>
          </a:p>
          <a:p>
            <a:endParaRPr lang="en-US" dirty="0" smtClean="0"/>
          </a:p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9C27224-761B-40AA-BB01-172CDBAC516A}" type="slidenum">
              <a:rPr lang="en-US" smtClean="0"/>
              <a:pPr/>
              <a:t>13</a:t>
            </a:fld>
            <a:endParaRPr 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Workload Changes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mtClean="0"/>
              <a:t>Scenarios</a:t>
            </a:r>
          </a:p>
          <a:p>
            <a:pPr lvl="1"/>
            <a:r>
              <a:rPr lang="en-US" smtClean="0"/>
              <a:t>Same query and an ever growing table</a:t>
            </a:r>
          </a:p>
          <a:p>
            <a:pPr lvl="1"/>
            <a:r>
              <a:rPr lang="en-US" smtClean="0"/>
              <a:t>Increase concurrency/execution of a query</a:t>
            </a:r>
          </a:p>
          <a:p>
            <a:pPr lvl="1"/>
            <a:r>
              <a:rPr lang="en-US" smtClean="0"/>
              <a:t>Database limitations</a:t>
            </a:r>
          </a:p>
          <a:p>
            <a:pPr lvl="1"/>
            <a:r>
              <a:rPr lang="en-US" smtClean="0"/>
              <a:t>Application configuration (connection pool, new workflow)</a:t>
            </a:r>
          </a:p>
          <a:p>
            <a:pPr lvl="1"/>
            <a:r>
              <a:rPr lang="en-US" smtClean="0"/>
              <a:t>Hardware failure or misconfiguration</a:t>
            </a:r>
          </a:p>
          <a:p>
            <a:pPr lvl="2"/>
            <a:r>
              <a:rPr lang="en-US" smtClean="0"/>
              <a:t>Raid rebuilds, backups running, network, memory/cpu disappearing, etc</a:t>
            </a:r>
          </a:p>
          <a:p>
            <a:r>
              <a:rPr lang="en-US" smtClean="0"/>
              <a:t>Resolution (You are not really fixing it but you can identify it)</a:t>
            </a:r>
          </a:p>
          <a:p>
            <a:pPr lvl="1"/>
            <a:r>
              <a:rPr lang="en-US" smtClean="0"/>
              <a:t>Track Database metrics (show global status) over time</a:t>
            </a:r>
          </a:p>
          <a:p>
            <a:pPr lvl="1"/>
            <a:r>
              <a:rPr lang="en-US" smtClean="0"/>
              <a:t>Track OS metrics (sar, vmstat, etc) over time</a:t>
            </a:r>
          </a:p>
          <a:p>
            <a:pPr lvl="1"/>
            <a:r>
              <a:rPr lang="en-US" smtClean="0"/>
              <a:t>Track query performance and workload over time</a:t>
            </a:r>
          </a:p>
          <a:p>
            <a:pPr lvl="1"/>
            <a:r>
              <a:rPr lang="en-US" smtClean="0"/>
              <a:t>Track object growth over time</a:t>
            </a:r>
          </a:p>
          <a:p>
            <a:pPr lvl="1"/>
            <a:r>
              <a:rPr lang="en-US" smtClean="0"/>
              <a:t>You are looking for pattern changes either sudden or incremental</a:t>
            </a:r>
          </a:p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9C27224-761B-40AA-BB01-172CDBAC516A}" type="slidenum">
              <a:rPr lang="en-US" smtClean="0"/>
              <a:pPr/>
              <a:t>14</a:t>
            </a:fld>
            <a:endParaRPr 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Tracking Change Over Time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my.cnf</a:t>
            </a:r>
          </a:p>
          <a:p>
            <a:pPr lvl="1"/>
            <a:r>
              <a:rPr lang="en-US" dirty="0" smtClean="0"/>
              <a:t>Daily copy of the my.cnf file and keep the last 30 days</a:t>
            </a:r>
          </a:p>
          <a:p>
            <a:pPr lvl="1"/>
            <a:r>
              <a:rPr lang="en-US" dirty="0" smtClean="0"/>
              <a:t>Dump show global variables daily into a table and keep forever</a:t>
            </a:r>
          </a:p>
          <a:p>
            <a:r>
              <a:rPr lang="en-US" dirty="0" smtClean="0"/>
              <a:t>DDL</a:t>
            </a:r>
          </a:p>
          <a:p>
            <a:pPr lvl="1"/>
            <a:r>
              <a:rPr lang="en-US" dirty="0" err="1" smtClean="0"/>
              <a:t>Mysqldump</a:t>
            </a:r>
            <a:r>
              <a:rPr lang="en-US" dirty="0" smtClean="0"/>
              <a:t> the structure only in a file and keep forever</a:t>
            </a:r>
          </a:p>
          <a:p>
            <a:pPr lvl="1"/>
            <a:r>
              <a:rPr lang="en-US" dirty="0" smtClean="0"/>
              <a:t>Copy the information schema into a table and keep it for X days</a:t>
            </a:r>
          </a:p>
          <a:p>
            <a:r>
              <a:rPr lang="en-US" dirty="0" smtClean="0"/>
              <a:t>Problems with those approaches</a:t>
            </a:r>
          </a:p>
          <a:p>
            <a:pPr lvl="1"/>
            <a:r>
              <a:rPr lang="en-US" dirty="0" smtClean="0"/>
              <a:t>Large amount of data to sift through when you are troubleshooting wasting precious time</a:t>
            </a:r>
          </a:p>
          <a:p>
            <a:pPr lvl="1"/>
            <a:r>
              <a:rPr lang="en-US" dirty="0" smtClean="0"/>
              <a:t>Quantity of data to store especially with regards to DDL tracking. It can really add up </a:t>
            </a:r>
          </a:p>
          <a:p>
            <a:endParaRPr lang="en-US" sz="2400" dirty="0" smtClean="0"/>
          </a:p>
          <a:p>
            <a:r>
              <a:rPr lang="en-US" sz="2400" b="1" dirty="0" smtClean="0"/>
              <a:t>So how do we do it?</a:t>
            </a:r>
          </a:p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9C27224-761B-40AA-BB01-172CDBAC516A}" type="slidenum">
              <a:rPr lang="en-US" smtClean="0"/>
              <a:pPr/>
              <a:t>15</a:t>
            </a:fld>
            <a:endParaRPr 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SCD Type-2 To The Rescue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mtClean="0"/>
              <a:t>Slowly Changing Dimension type-2</a:t>
            </a:r>
          </a:p>
          <a:p>
            <a:pPr lvl="1"/>
            <a:r>
              <a:rPr lang="en-US" smtClean="0"/>
              <a:t>Start with a baseline and only track changes</a:t>
            </a:r>
          </a:p>
          <a:p>
            <a:pPr lvl="1"/>
            <a:r>
              <a:rPr lang="en-US" smtClean="0"/>
              <a:t>Saves on space allowing you to keep data forever</a:t>
            </a:r>
          </a:p>
          <a:p>
            <a:pPr lvl="1"/>
            <a:r>
              <a:rPr lang="en-US" smtClean="0"/>
              <a:t>You can run it often for better granularity without consuming tons of space</a:t>
            </a:r>
          </a:p>
          <a:p>
            <a:r>
              <a:rPr lang="en-US" smtClean="0"/>
              <a:t>What functionality will it give you</a:t>
            </a:r>
          </a:p>
          <a:p>
            <a:pPr lvl="1"/>
            <a:r>
              <a:rPr lang="en-US" smtClean="0"/>
              <a:t>What changed since X</a:t>
            </a:r>
          </a:p>
          <a:p>
            <a:pPr lvl="1"/>
            <a:r>
              <a:rPr lang="en-US" smtClean="0"/>
              <a:t>Historical change of parameter or table over time</a:t>
            </a:r>
          </a:p>
          <a:p>
            <a:pPr lvl="1"/>
            <a:r>
              <a:rPr lang="en-US" smtClean="0"/>
              <a:t>What was the configuration a given point in time</a:t>
            </a:r>
          </a:p>
          <a:p>
            <a:pPr lvl="1"/>
            <a:r>
              <a:rPr lang="en-US" smtClean="0"/>
              <a:t>What was removed in the last X days</a:t>
            </a:r>
          </a:p>
          <a:p>
            <a:pPr lvl="1"/>
            <a:r>
              <a:rPr lang="en-US" smtClean="0"/>
              <a:t>Current configuration or state of the DDL object</a:t>
            </a:r>
          </a:p>
          <a:p>
            <a:pPr lvl="1"/>
            <a:r>
              <a:rPr lang="en-US" smtClean="0"/>
              <a:t>And you can keep going</a:t>
            </a:r>
          </a:p>
          <a:p>
            <a:r>
              <a:rPr lang="en-US" smtClean="0"/>
              <a:t>Consistent query structures no matter what object you are tracking</a:t>
            </a:r>
          </a:p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9C27224-761B-40AA-BB01-172CDBAC516A}" type="slidenum">
              <a:rPr lang="en-US" smtClean="0"/>
              <a:pPr/>
              <a:t>16</a:t>
            </a:fld>
            <a:endParaRPr 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SCD-Type 2 – What Is Needed?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mtClean="0"/>
              <a:t>Identify</a:t>
            </a:r>
          </a:p>
          <a:p>
            <a:pPr lvl="1"/>
            <a:r>
              <a:rPr lang="en-US" smtClean="0"/>
              <a:t>Primary key (PK) of the original object </a:t>
            </a:r>
          </a:p>
          <a:p>
            <a:pPr lvl="1"/>
            <a:r>
              <a:rPr lang="en-US" smtClean="0"/>
              <a:t>Attributes to track</a:t>
            </a:r>
          </a:p>
          <a:p>
            <a:r>
              <a:rPr lang="en-US" smtClean="0"/>
              <a:t>Additional attributes as meta-data</a:t>
            </a:r>
          </a:p>
          <a:p>
            <a:pPr lvl="1"/>
            <a:r>
              <a:rPr lang="en-US" smtClean="0"/>
              <a:t>Row_effective_date </a:t>
            </a:r>
          </a:p>
          <a:p>
            <a:pPr lvl="1"/>
            <a:r>
              <a:rPr lang="en-US" smtClean="0"/>
              <a:t>Row_end_date</a:t>
            </a:r>
          </a:p>
          <a:p>
            <a:pPr lvl="1"/>
            <a:r>
              <a:rPr lang="en-US" smtClean="0"/>
              <a:t>Current_flag</a:t>
            </a:r>
          </a:p>
          <a:p>
            <a:r>
              <a:rPr lang="en-US" smtClean="0"/>
              <a:t>Develop a script or stored procedure to perform the work</a:t>
            </a:r>
          </a:p>
          <a:p>
            <a:r>
              <a:rPr lang="en-US" smtClean="0"/>
              <a:t>Scheduled job through cron or event scheduler</a:t>
            </a:r>
          </a:p>
          <a:p>
            <a:r>
              <a:rPr lang="en-US" smtClean="0"/>
              <a:t>Execute before and after planned maintenance activities</a:t>
            </a:r>
          </a:p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9C27224-761B-40AA-BB01-172CDBAC516A}" type="slidenum">
              <a:rPr lang="en-US" smtClean="0"/>
              <a:pPr/>
              <a:t>17</a:t>
            </a:fld>
            <a:endParaRPr 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SCD-Type 2 – The Algorithm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For every object </a:t>
            </a:r>
          </a:p>
          <a:p>
            <a:pPr lvl="1"/>
            <a:r>
              <a:rPr lang="en-US" dirty="0" smtClean="0"/>
              <a:t>Compare against the current value in the SDC Type-2 via the PK</a:t>
            </a:r>
          </a:p>
          <a:p>
            <a:pPr lvl="1"/>
            <a:r>
              <a:rPr lang="en-US" dirty="0" smtClean="0"/>
              <a:t>If its new</a:t>
            </a:r>
          </a:p>
          <a:p>
            <a:pPr lvl="2"/>
            <a:r>
              <a:rPr lang="en-US" dirty="0" smtClean="0"/>
              <a:t>Insert it SDC Type-2 setting the </a:t>
            </a:r>
            <a:r>
              <a:rPr lang="en-US" dirty="0" err="1" smtClean="0"/>
              <a:t>current_flag</a:t>
            </a:r>
            <a:r>
              <a:rPr lang="en-US" dirty="0" smtClean="0"/>
              <a:t>=1, </a:t>
            </a:r>
            <a:br>
              <a:rPr lang="en-US" dirty="0" smtClean="0"/>
            </a:br>
            <a:r>
              <a:rPr lang="en-US" dirty="0" err="1" smtClean="0"/>
              <a:t>row_effective_date</a:t>
            </a:r>
            <a:r>
              <a:rPr lang="en-US" dirty="0" smtClean="0"/>
              <a:t>=now() and </a:t>
            </a:r>
            <a:br>
              <a:rPr lang="en-US" dirty="0" smtClean="0"/>
            </a:br>
            <a:r>
              <a:rPr lang="en-US" dirty="0" err="1" smtClean="0"/>
              <a:t>row_end_date</a:t>
            </a:r>
            <a:r>
              <a:rPr lang="en-US" dirty="0" smtClean="0"/>
              <a:t>=</a:t>
            </a:r>
            <a:r>
              <a:rPr lang="en-US" dirty="0" err="1" smtClean="0"/>
              <a:t>max_date_in_the_future</a:t>
            </a:r>
            <a:endParaRPr lang="en-US" dirty="0" smtClean="0"/>
          </a:p>
          <a:p>
            <a:pPr lvl="1"/>
            <a:r>
              <a:rPr lang="en-US" dirty="0" smtClean="0"/>
              <a:t>If its found but the attributes have changed</a:t>
            </a:r>
          </a:p>
          <a:p>
            <a:pPr lvl="2"/>
            <a:r>
              <a:rPr lang="en-US" dirty="0" smtClean="0"/>
              <a:t>Update the SDC Type-2 setting the </a:t>
            </a:r>
            <a:r>
              <a:rPr lang="en-US" dirty="0" err="1" smtClean="0"/>
              <a:t>current_flag</a:t>
            </a:r>
            <a:r>
              <a:rPr lang="en-US" dirty="0" smtClean="0"/>
              <a:t>=0 and the </a:t>
            </a:r>
            <a:br>
              <a:rPr lang="en-US" dirty="0" smtClean="0"/>
            </a:br>
            <a:r>
              <a:rPr lang="en-US" dirty="0" err="1" smtClean="0"/>
              <a:t>row_end_date</a:t>
            </a:r>
            <a:r>
              <a:rPr lang="en-US" dirty="0" smtClean="0"/>
              <a:t> = now()</a:t>
            </a:r>
          </a:p>
          <a:p>
            <a:pPr lvl="2"/>
            <a:r>
              <a:rPr lang="en-US" dirty="0" smtClean="0"/>
              <a:t>Insert a new row in SDC Type-2 with the new attributes setting </a:t>
            </a:r>
            <a:br>
              <a:rPr lang="en-US" dirty="0" smtClean="0"/>
            </a:br>
            <a:r>
              <a:rPr lang="en-US" dirty="0" smtClean="0"/>
              <a:t>the </a:t>
            </a:r>
            <a:r>
              <a:rPr lang="en-US" dirty="0" err="1" smtClean="0"/>
              <a:t>current_flag</a:t>
            </a:r>
            <a:r>
              <a:rPr lang="en-US" dirty="0" smtClean="0"/>
              <a:t>=1, </a:t>
            </a:r>
            <a:r>
              <a:rPr lang="en-US" dirty="0" err="1" smtClean="0"/>
              <a:t>row_effective_date</a:t>
            </a:r>
            <a:r>
              <a:rPr lang="en-US" dirty="0" smtClean="0"/>
              <a:t>=now() and </a:t>
            </a:r>
            <a:r>
              <a:rPr lang="en-US" dirty="0" err="1" smtClean="0"/>
              <a:t>row_end_date</a:t>
            </a:r>
            <a:r>
              <a:rPr lang="en-US" dirty="0" smtClean="0"/>
              <a:t>= </a:t>
            </a:r>
            <a:r>
              <a:rPr lang="en-US" dirty="0" err="1" smtClean="0"/>
              <a:t>max_date_in_the_future</a:t>
            </a:r>
            <a:endParaRPr lang="en-US" dirty="0" smtClean="0"/>
          </a:p>
          <a:p>
            <a:r>
              <a:rPr lang="en-US" dirty="0" smtClean="0"/>
              <a:t>For every current in SDC Type-2 not found in the object via the PK</a:t>
            </a:r>
          </a:p>
          <a:p>
            <a:pPr lvl="2"/>
            <a:r>
              <a:rPr lang="en-US" dirty="0" smtClean="0"/>
              <a:t>Update the SDC Type-2 setting the </a:t>
            </a:r>
            <a:r>
              <a:rPr lang="en-US" dirty="0" err="1" smtClean="0"/>
              <a:t>current_flag</a:t>
            </a:r>
            <a:r>
              <a:rPr lang="en-US" dirty="0" smtClean="0"/>
              <a:t>=0 and the </a:t>
            </a:r>
            <a:r>
              <a:rPr lang="en-US" dirty="0" err="1" smtClean="0"/>
              <a:t>row_end_date</a:t>
            </a:r>
            <a:r>
              <a:rPr lang="en-US" dirty="0" smtClean="0"/>
              <a:t> = now()</a:t>
            </a:r>
          </a:p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9C27224-761B-40AA-BB01-172CDBAC516A}" type="slidenum">
              <a:rPr lang="en-US" smtClean="0"/>
              <a:pPr/>
              <a:t>18</a:t>
            </a:fld>
            <a:endParaRPr 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SCD-Type 2 – Example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Tracking show global variables over time</a:t>
            </a:r>
          </a:p>
          <a:p>
            <a:r>
              <a:rPr lang="en-US" dirty="0" smtClean="0"/>
              <a:t>DDL of the SDC Type-2</a:t>
            </a:r>
          </a:p>
          <a:p>
            <a:endParaRPr lang="en-US" dirty="0" smtClean="0"/>
          </a:p>
          <a:p>
            <a:pPr lvl="1">
              <a:lnSpc>
                <a:spcPct val="100000"/>
              </a:lnSpc>
              <a:spcBef>
                <a:spcPts val="0"/>
              </a:spcBef>
              <a:buNone/>
            </a:pPr>
            <a:r>
              <a:rPr lang="en-US" dirty="0" smtClean="0"/>
              <a:t>Create table </a:t>
            </a:r>
            <a:r>
              <a:rPr lang="en-US" dirty="0" err="1" smtClean="0"/>
              <a:t>historical_global_variables</a:t>
            </a:r>
            <a:r>
              <a:rPr lang="en-US" dirty="0" smtClean="0"/>
              <a:t> (</a:t>
            </a:r>
          </a:p>
          <a:p>
            <a:pPr lvl="3">
              <a:lnSpc>
                <a:spcPct val="100000"/>
              </a:lnSpc>
              <a:spcBef>
                <a:spcPts val="0"/>
              </a:spcBef>
              <a:buNone/>
            </a:pPr>
            <a:r>
              <a:rPr lang="en-US" dirty="0" err="1" smtClean="0"/>
              <a:t>variable_name</a:t>
            </a:r>
            <a:r>
              <a:rPr lang="en-US" dirty="0" smtClean="0"/>
              <a:t> </a:t>
            </a:r>
            <a:r>
              <a:rPr lang="en-US" dirty="0" err="1" smtClean="0"/>
              <a:t>varchar</a:t>
            </a:r>
            <a:r>
              <a:rPr lang="en-US" dirty="0" smtClean="0"/>
              <a:t>(100),</a:t>
            </a:r>
          </a:p>
          <a:p>
            <a:pPr lvl="3">
              <a:lnSpc>
                <a:spcPct val="100000"/>
              </a:lnSpc>
              <a:spcBef>
                <a:spcPts val="0"/>
              </a:spcBef>
              <a:buNone/>
            </a:pPr>
            <a:r>
              <a:rPr lang="en-US" dirty="0" smtClean="0"/>
              <a:t>value </a:t>
            </a:r>
            <a:r>
              <a:rPr lang="en-US" dirty="0" err="1" smtClean="0"/>
              <a:t>varchar</a:t>
            </a:r>
            <a:r>
              <a:rPr lang="en-US" dirty="0" smtClean="0"/>
              <a:t>(1000),</a:t>
            </a:r>
          </a:p>
          <a:p>
            <a:pPr lvl="3">
              <a:lnSpc>
                <a:spcPct val="100000"/>
              </a:lnSpc>
              <a:spcBef>
                <a:spcPts val="0"/>
              </a:spcBef>
              <a:buNone/>
            </a:pPr>
            <a:r>
              <a:rPr lang="en-US" dirty="0" err="1" smtClean="0"/>
              <a:t>row_effective_date</a:t>
            </a:r>
            <a:r>
              <a:rPr lang="en-US" dirty="0" smtClean="0"/>
              <a:t> </a:t>
            </a:r>
            <a:r>
              <a:rPr lang="en-US" dirty="0" err="1" smtClean="0"/>
              <a:t>datetime</a:t>
            </a:r>
            <a:r>
              <a:rPr lang="en-US" dirty="0" smtClean="0"/>
              <a:t>,</a:t>
            </a:r>
            <a:endParaRPr lang="en-US" dirty="0" smtClean="0"/>
          </a:p>
          <a:p>
            <a:pPr lvl="3">
              <a:lnSpc>
                <a:spcPct val="100000"/>
              </a:lnSpc>
              <a:spcBef>
                <a:spcPts val="0"/>
              </a:spcBef>
              <a:buNone/>
            </a:pPr>
            <a:r>
              <a:rPr lang="en-US" dirty="0" err="1" smtClean="0"/>
              <a:t>row_end_date</a:t>
            </a:r>
            <a:r>
              <a:rPr lang="en-US" dirty="0" smtClean="0"/>
              <a:t> </a:t>
            </a:r>
            <a:r>
              <a:rPr lang="en-US" dirty="0" smtClean="0"/>
              <a:t> </a:t>
            </a:r>
            <a:r>
              <a:rPr lang="en-US" dirty="0" err="1" smtClean="0"/>
              <a:t>datetime</a:t>
            </a:r>
            <a:r>
              <a:rPr lang="en-US" dirty="0" smtClean="0"/>
              <a:t>,</a:t>
            </a:r>
            <a:endParaRPr lang="en-US" dirty="0" smtClean="0"/>
          </a:p>
          <a:p>
            <a:pPr lvl="3">
              <a:lnSpc>
                <a:spcPct val="100000"/>
              </a:lnSpc>
              <a:spcBef>
                <a:spcPts val="0"/>
              </a:spcBef>
              <a:buNone/>
            </a:pPr>
            <a:r>
              <a:rPr lang="en-US" dirty="0" err="1" smtClean="0"/>
              <a:t>current_flag</a:t>
            </a:r>
            <a:r>
              <a:rPr lang="en-US" dirty="0" smtClean="0"/>
              <a:t> </a:t>
            </a:r>
            <a:r>
              <a:rPr lang="en-US" dirty="0" err="1" smtClean="0"/>
              <a:t>tinyint</a:t>
            </a:r>
            <a:r>
              <a:rPr lang="en-US" dirty="0" smtClean="0"/>
              <a:t>);</a:t>
            </a:r>
          </a:p>
          <a:p>
            <a:pPr lvl="1"/>
            <a:r>
              <a:rPr lang="en-US" dirty="0" smtClean="0"/>
              <a:t>The real primary key is the original PK of the object + </a:t>
            </a:r>
            <a:r>
              <a:rPr lang="en-US" dirty="0" err="1" smtClean="0"/>
              <a:t>row_effective_date</a:t>
            </a:r>
            <a:endParaRPr lang="en-US" dirty="0" smtClean="0"/>
          </a:p>
          <a:p>
            <a:pPr lvl="1"/>
            <a:r>
              <a:rPr lang="en-US" dirty="0" smtClean="0"/>
              <a:t>Obviously there is only one row per original object PK that has the </a:t>
            </a:r>
            <a:br>
              <a:rPr lang="en-US" dirty="0" smtClean="0"/>
            </a:br>
            <a:r>
              <a:rPr lang="en-US" dirty="0" err="1" smtClean="0"/>
              <a:t>current_flag</a:t>
            </a:r>
            <a:r>
              <a:rPr lang="en-US" dirty="0" smtClean="0"/>
              <a:t> set to 1</a:t>
            </a:r>
          </a:p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9C27224-761B-40AA-BB01-172CDBAC516A}" type="slidenum">
              <a:rPr lang="en-US" smtClean="0"/>
              <a:pPr/>
              <a:t>19</a:t>
            </a:fld>
            <a:endParaRPr 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SCD-Type 2 – Intitial Population</a:t>
            </a:r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9C27224-761B-40AA-BB01-172CDBAC516A}" type="slidenum">
              <a:rPr lang="en-US" smtClean="0"/>
              <a:pPr/>
              <a:t>20</a:t>
            </a:fld>
            <a:endParaRPr lang="en-US"/>
          </a:p>
        </p:txBody>
      </p:sp>
      <p:graphicFrame>
        <p:nvGraphicFramePr>
          <p:cNvPr id="5" name="Group 2"/>
          <p:cNvGraphicFramePr>
            <a:graphicFrameLocks noGrp="1"/>
          </p:cNvGraphicFramePr>
          <p:nvPr/>
        </p:nvGraphicFramePr>
        <p:xfrm>
          <a:off x="715963" y="1135063"/>
          <a:ext cx="3349625" cy="2061963"/>
        </p:xfrm>
        <a:graphic>
          <a:graphicData uri="http://schemas.openxmlformats.org/drawingml/2006/table">
            <a:tbl>
              <a:tblPr/>
              <a:tblGrid>
                <a:gridCol w="2308225"/>
                <a:gridCol w="1041400"/>
              </a:tblGrid>
              <a:tr h="336550">
                <a:tc gridSpan="2">
                  <a:txBody>
                    <a:bodyPr/>
                    <a:lstStyle/>
                    <a:p>
                      <a:pPr marL="0" marR="0" lvl="0" indent="0" algn="ctr" defTabSz="457200" rtl="0" eaLnBrk="1" fontAlgn="base" latinLnBrk="0" hangingPunct="1">
                        <a:lnSpc>
                          <a:spcPct val="112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buNone/>
                        <a:tabLst>
                          <a:tab pos="0" algn="l"/>
                          <a:tab pos="457200" algn="l"/>
                          <a:tab pos="914400" algn="l"/>
                          <a:tab pos="1371600" algn="l"/>
                          <a:tab pos="1828800" algn="l"/>
                          <a:tab pos="2286000" algn="l"/>
                          <a:tab pos="2743200" algn="l"/>
                          <a:tab pos="3200400" algn="l"/>
                          <a:tab pos="3657600" algn="l"/>
                          <a:tab pos="4114800" algn="l"/>
                          <a:tab pos="4572000" algn="l"/>
                          <a:tab pos="5029200" algn="l"/>
                          <a:tab pos="5486400" algn="l"/>
                          <a:tab pos="5943600" algn="l"/>
                          <a:tab pos="6400800" algn="l"/>
                          <a:tab pos="6858000" algn="l"/>
                          <a:tab pos="7315200" algn="l"/>
                          <a:tab pos="7772400" algn="l"/>
                          <a:tab pos="8229600" algn="l"/>
                          <a:tab pos="8686800" algn="l"/>
                          <a:tab pos="9144000" algn="l"/>
                        </a:tabLst>
                      </a:pPr>
                      <a:r>
                        <a:rPr kumimoji="0" 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Current Instance Values</a:t>
                      </a:r>
                    </a:p>
                  </a:txBody>
                  <a:tcPr marL="36000" marR="36000" marT="36000" marB="36000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CA"/>
                    </a:p>
                  </a:txBody>
                  <a:tcPr/>
                </a:tc>
              </a:tr>
              <a:tr h="336550">
                <a:tc>
                  <a:txBody>
                    <a:bodyPr/>
                    <a:lstStyle/>
                    <a:p>
                      <a:pPr marL="0" marR="0" lvl="0" indent="0" algn="l" defTabSz="457200" rtl="0" eaLnBrk="1" fontAlgn="base" latinLnBrk="0" hangingPunct="1">
                        <a:lnSpc>
                          <a:spcPct val="112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buNone/>
                        <a:tabLst>
                          <a:tab pos="0" algn="l"/>
                          <a:tab pos="457200" algn="l"/>
                          <a:tab pos="914400" algn="l"/>
                          <a:tab pos="1371600" algn="l"/>
                          <a:tab pos="1828800" algn="l"/>
                          <a:tab pos="2286000" algn="l"/>
                          <a:tab pos="2743200" algn="l"/>
                          <a:tab pos="3200400" algn="l"/>
                          <a:tab pos="3657600" algn="l"/>
                          <a:tab pos="4114800" algn="l"/>
                          <a:tab pos="4572000" algn="l"/>
                          <a:tab pos="5029200" algn="l"/>
                          <a:tab pos="5486400" algn="l"/>
                          <a:tab pos="5943600" algn="l"/>
                          <a:tab pos="6400800" algn="l"/>
                          <a:tab pos="6858000" algn="l"/>
                          <a:tab pos="7315200" algn="l"/>
                          <a:tab pos="7772400" algn="l"/>
                          <a:tab pos="8229600" algn="l"/>
                          <a:tab pos="8686800" algn="l"/>
                          <a:tab pos="9144000" algn="l"/>
                        </a:tabLst>
                      </a:pPr>
                      <a:r>
                        <a:rPr kumimoji="0" lang="en-U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Lucida Grande" charset="0"/>
                          <a:cs typeface="DejaVu Sans" charset="0"/>
                        </a:rPr>
                        <a:t>variable_name</a:t>
                      </a:r>
                    </a:p>
                  </a:txBody>
                  <a:tcPr marL="36000" marR="36000" marT="36000" marB="36000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36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57200" rtl="0" eaLnBrk="1" fontAlgn="base" latinLnBrk="0" hangingPunct="1">
                        <a:lnSpc>
                          <a:spcPct val="112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buNone/>
                        <a:tabLst>
                          <a:tab pos="0" algn="l"/>
                          <a:tab pos="457200" algn="l"/>
                          <a:tab pos="914400" algn="l"/>
                          <a:tab pos="1371600" algn="l"/>
                          <a:tab pos="1828800" algn="l"/>
                          <a:tab pos="2286000" algn="l"/>
                          <a:tab pos="2743200" algn="l"/>
                          <a:tab pos="3200400" algn="l"/>
                          <a:tab pos="3657600" algn="l"/>
                          <a:tab pos="4114800" algn="l"/>
                          <a:tab pos="4572000" algn="l"/>
                          <a:tab pos="5029200" algn="l"/>
                          <a:tab pos="5486400" algn="l"/>
                          <a:tab pos="5943600" algn="l"/>
                          <a:tab pos="6400800" algn="l"/>
                          <a:tab pos="6858000" algn="l"/>
                          <a:tab pos="7315200" algn="l"/>
                          <a:tab pos="7772400" algn="l"/>
                          <a:tab pos="8229600" algn="l"/>
                          <a:tab pos="8686800" algn="l"/>
                          <a:tab pos="9144000" algn="l"/>
                        </a:tabLst>
                      </a:pPr>
                      <a:r>
                        <a:rPr kumimoji="0" lang="en-U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Lucida Grande" charset="0"/>
                          <a:cs typeface="DejaVu Sans" charset="0"/>
                        </a:rPr>
                        <a:t>value</a:t>
                      </a:r>
                    </a:p>
                  </a:txBody>
                  <a:tcPr marL="36000" marR="36000" marT="36000" marB="36000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36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36550">
                <a:tc>
                  <a:txBody>
                    <a:bodyPr/>
                    <a:lstStyle/>
                    <a:p>
                      <a:pPr marL="0" marR="0" lvl="0" indent="0" algn="l" defTabSz="457200" rtl="0" eaLnBrk="1" fontAlgn="base" latinLnBrk="0" hangingPunct="1">
                        <a:lnSpc>
                          <a:spcPct val="112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buNone/>
                        <a:tabLst>
                          <a:tab pos="0" algn="l"/>
                          <a:tab pos="457200" algn="l"/>
                          <a:tab pos="914400" algn="l"/>
                          <a:tab pos="1371600" algn="l"/>
                          <a:tab pos="1828800" algn="l"/>
                          <a:tab pos="2286000" algn="l"/>
                          <a:tab pos="2743200" algn="l"/>
                          <a:tab pos="3200400" algn="l"/>
                          <a:tab pos="3657600" algn="l"/>
                          <a:tab pos="4114800" algn="l"/>
                          <a:tab pos="4572000" algn="l"/>
                          <a:tab pos="5029200" algn="l"/>
                          <a:tab pos="5486400" algn="l"/>
                          <a:tab pos="5943600" algn="l"/>
                          <a:tab pos="6400800" algn="l"/>
                          <a:tab pos="6858000" algn="l"/>
                          <a:tab pos="7315200" algn="l"/>
                          <a:tab pos="7772400" algn="l"/>
                          <a:tab pos="8229600" algn="l"/>
                          <a:tab pos="8686800" algn="l"/>
                          <a:tab pos="9144000" algn="l"/>
                        </a:tabLst>
                      </a:pPr>
                      <a:r>
                        <a:rPr kumimoji="0" lang="en-U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Lucida Grande" charset="0"/>
                          <a:cs typeface="DejaVu Sans" charset="0"/>
                        </a:rPr>
                        <a:t>auto_increment_increment</a:t>
                      </a:r>
                    </a:p>
                  </a:txBody>
                  <a:tcPr marL="36000" marR="36000" marT="36000" marB="36000" horzOverflow="overflow">
                    <a:lnL>
                      <a:noFill/>
                    </a:lnL>
                    <a:lnR>
                      <a:noFill/>
                    </a:lnR>
                    <a:lnT w="36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57200" rtl="0" eaLnBrk="1" fontAlgn="base" latinLnBrk="0" hangingPunct="1">
                        <a:lnSpc>
                          <a:spcPct val="112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buNone/>
                        <a:tabLst>
                          <a:tab pos="0" algn="l"/>
                          <a:tab pos="457200" algn="l"/>
                          <a:tab pos="914400" algn="l"/>
                          <a:tab pos="1371600" algn="l"/>
                          <a:tab pos="1828800" algn="l"/>
                          <a:tab pos="2286000" algn="l"/>
                          <a:tab pos="2743200" algn="l"/>
                          <a:tab pos="3200400" algn="l"/>
                          <a:tab pos="3657600" algn="l"/>
                          <a:tab pos="4114800" algn="l"/>
                          <a:tab pos="4572000" algn="l"/>
                          <a:tab pos="5029200" algn="l"/>
                          <a:tab pos="5486400" algn="l"/>
                          <a:tab pos="5943600" algn="l"/>
                          <a:tab pos="6400800" algn="l"/>
                          <a:tab pos="6858000" algn="l"/>
                          <a:tab pos="7315200" algn="l"/>
                          <a:tab pos="7772400" algn="l"/>
                          <a:tab pos="8229600" algn="l"/>
                          <a:tab pos="8686800" algn="l"/>
                          <a:tab pos="9144000" algn="l"/>
                        </a:tabLst>
                      </a:pPr>
                      <a:r>
                        <a:rPr kumimoji="0" lang="en-U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Lucida Grande" charset="0"/>
                          <a:cs typeface="DejaVu Sans" charset="0"/>
                        </a:rPr>
                        <a:t>1</a:t>
                      </a:r>
                    </a:p>
                  </a:txBody>
                  <a:tcPr marL="36000" marR="36000" marT="36000" marB="36000" horzOverflow="overflow">
                    <a:lnL>
                      <a:noFill/>
                    </a:lnL>
                    <a:lnR>
                      <a:noFill/>
                    </a:lnR>
                    <a:lnT w="36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36550">
                <a:tc>
                  <a:txBody>
                    <a:bodyPr/>
                    <a:lstStyle/>
                    <a:p>
                      <a:pPr marL="0" marR="0" lvl="0" indent="0" algn="l" defTabSz="457200" rtl="0" eaLnBrk="1" fontAlgn="base" latinLnBrk="0" hangingPunct="1">
                        <a:lnSpc>
                          <a:spcPct val="112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buNone/>
                        <a:tabLst>
                          <a:tab pos="0" algn="l"/>
                          <a:tab pos="457200" algn="l"/>
                          <a:tab pos="914400" algn="l"/>
                          <a:tab pos="1371600" algn="l"/>
                          <a:tab pos="1828800" algn="l"/>
                          <a:tab pos="2286000" algn="l"/>
                          <a:tab pos="2743200" algn="l"/>
                          <a:tab pos="3200400" algn="l"/>
                          <a:tab pos="3657600" algn="l"/>
                          <a:tab pos="4114800" algn="l"/>
                          <a:tab pos="4572000" algn="l"/>
                          <a:tab pos="5029200" algn="l"/>
                          <a:tab pos="5486400" algn="l"/>
                          <a:tab pos="5943600" algn="l"/>
                          <a:tab pos="6400800" algn="l"/>
                          <a:tab pos="6858000" algn="l"/>
                          <a:tab pos="7315200" algn="l"/>
                          <a:tab pos="7772400" algn="l"/>
                          <a:tab pos="8229600" algn="l"/>
                          <a:tab pos="8686800" algn="l"/>
                          <a:tab pos="9144000" algn="l"/>
                        </a:tabLst>
                      </a:pPr>
                      <a:r>
                        <a:rPr kumimoji="0" lang="en-U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Lucida Grande" charset="0"/>
                          <a:cs typeface="DejaVu Sans" charset="0"/>
                        </a:rPr>
                        <a:t>auto_increment_offset</a:t>
                      </a:r>
                    </a:p>
                  </a:txBody>
                  <a:tcPr marL="36000" marR="36000" marT="36000" marB="36000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57200" rtl="0" eaLnBrk="1" fontAlgn="base" latinLnBrk="0" hangingPunct="1">
                        <a:lnSpc>
                          <a:spcPct val="112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buNone/>
                        <a:tabLst>
                          <a:tab pos="0" algn="l"/>
                          <a:tab pos="457200" algn="l"/>
                          <a:tab pos="914400" algn="l"/>
                          <a:tab pos="1371600" algn="l"/>
                          <a:tab pos="1828800" algn="l"/>
                          <a:tab pos="2286000" algn="l"/>
                          <a:tab pos="2743200" algn="l"/>
                          <a:tab pos="3200400" algn="l"/>
                          <a:tab pos="3657600" algn="l"/>
                          <a:tab pos="4114800" algn="l"/>
                          <a:tab pos="4572000" algn="l"/>
                          <a:tab pos="5029200" algn="l"/>
                          <a:tab pos="5486400" algn="l"/>
                          <a:tab pos="5943600" algn="l"/>
                          <a:tab pos="6400800" algn="l"/>
                          <a:tab pos="6858000" algn="l"/>
                          <a:tab pos="7315200" algn="l"/>
                          <a:tab pos="7772400" algn="l"/>
                          <a:tab pos="8229600" algn="l"/>
                          <a:tab pos="8686800" algn="l"/>
                          <a:tab pos="9144000" algn="l"/>
                        </a:tabLst>
                      </a:pPr>
                      <a:r>
                        <a:rPr kumimoji="0" lang="en-U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Lucida Grande" charset="0"/>
                          <a:cs typeface="DejaVu Sans" charset="0"/>
                        </a:rPr>
                        <a:t>1</a:t>
                      </a:r>
                    </a:p>
                  </a:txBody>
                  <a:tcPr marL="36000" marR="36000" marT="36000" marB="36000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36550">
                <a:tc>
                  <a:txBody>
                    <a:bodyPr/>
                    <a:lstStyle/>
                    <a:p>
                      <a:pPr marL="0" marR="0" lvl="0" indent="0" algn="l" defTabSz="457200" rtl="0" eaLnBrk="1" fontAlgn="base" latinLnBrk="0" hangingPunct="1">
                        <a:lnSpc>
                          <a:spcPct val="112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buNone/>
                        <a:tabLst>
                          <a:tab pos="0" algn="l"/>
                          <a:tab pos="457200" algn="l"/>
                          <a:tab pos="914400" algn="l"/>
                          <a:tab pos="1371600" algn="l"/>
                          <a:tab pos="1828800" algn="l"/>
                          <a:tab pos="2286000" algn="l"/>
                          <a:tab pos="2743200" algn="l"/>
                          <a:tab pos="3200400" algn="l"/>
                          <a:tab pos="3657600" algn="l"/>
                          <a:tab pos="4114800" algn="l"/>
                          <a:tab pos="4572000" algn="l"/>
                          <a:tab pos="5029200" algn="l"/>
                          <a:tab pos="5486400" algn="l"/>
                          <a:tab pos="5943600" algn="l"/>
                          <a:tab pos="6400800" algn="l"/>
                          <a:tab pos="6858000" algn="l"/>
                          <a:tab pos="7315200" algn="l"/>
                          <a:tab pos="7772400" algn="l"/>
                          <a:tab pos="8229600" algn="l"/>
                          <a:tab pos="8686800" algn="l"/>
                          <a:tab pos="9144000" algn="l"/>
                        </a:tabLst>
                      </a:pPr>
                      <a:r>
                        <a:rPr kumimoji="0" lang="en-U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Lucida Grande" charset="0"/>
                          <a:cs typeface="DejaVu Sans" charset="0"/>
                        </a:rPr>
                        <a:t>log</a:t>
                      </a:r>
                    </a:p>
                  </a:txBody>
                  <a:tcPr marL="36000" marR="36000" marT="36000" marB="36000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57200" rtl="0" eaLnBrk="1" fontAlgn="base" latinLnBrk="0" hangingPunct="1">
                        <a:lnSpc>
                          <a:spcPct val="112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buNone/>
                        <a:tabLst>
                          <a:tab pos="0" algn="l"/>
                          <a:tab pos="457200" algn="l"/>
                          <a:tab pos="914400" algn="l"/>
                          <a:tab pos="1371600" algn="l"/>
                          <a:tab pos="1828800" algn="l"/>
                          <a:tab pos="2286000" algn="l"/>
                          <a:tab pos="2743200" algn="l"/>
                          <a:tab pos="3200400" algn="l"/>
                          <a:tab pos="3657600" algn="l"/>
                          <a:tab pos="4114800" algn="l"/>
                          <a:tab pos="4572000" algn="l"/>
                          <a:tab pos="5029200" algn="l"/>
                          <a:tab pos="5486400" algn="l"/>
                          <a:tab pos="5943600" algn="l"/>
                          <a:tab pos="6400800" algn="l"/>
                          <a:tab pos="6858000" algn="l"/>
                          <a:tab pos="7315200" algn="l"/>
                          <a:tab pos="7772400" algn="l"/>
                          <a:tab pos="8229600" algn="l"/>
                          <a:tab pos="8686800" algn="l"/>
                          <a:tab pos="9144000" algn="l"/>
                        </a:tabLst>
                      </a:pPr>
                      <a:r>
                        <a:rPr kumimoji="0" lang="en-U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Lucida Grande" charset="0"/>
                          <a:cs typeface="DejaVu Sans" charset="0"/>
                        </a:rPr>
                        <a:t>the.log</a:t>
                      </a:r>
                    </a:p>
                  </a:txBody>
                  <a:tcPr marL="36000" marR="36000" marT="36000" marB="36000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36550">
                <a:tc>
                  <a:txBody>
                    <a:bodyPr/>
                    <a:lstStyle/>
                    <a:p>
                      <a:pPr marL="0" marR="0" lvl="0" indent="0" algn="l" defTabSz="457200" rtl="0" eaLnBrk="1" fontAlgn="base" latinLnBrk="0" hangingPunct="1">
                        <a:lnSpc>
                          <a:spcPct val="112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buNone/>
                        <a:tabLst>
                          <a:tab pos="0" algn="l"/>
                          <a:tab pos="457200" algn="l"/>
                          <a:tab pos="914400" algn="l"/>
                          <a:tab pos="1371600" algn="l"/>
                          <a:tab pos="1828800" algn="l"/>
                          <a:tab pos="2286000" algn="l"/>
                          <a:tab pos="2743200" algn="l"/>
                          <a:tab pos="3200400" algn="l"/>
                          <a:tab pos="3657600" algn="l"/>
                          <a:tab pos="4114800" algn="l"/>
                          <a:tab pos="4572000" algn="l"/>
                          <a:tab pos="5029200" algn="l"/>
                          <a:tab pos="5486400" algn="l"/>
                          <a:tab pos="5943600" algn="l"/>
                          <a:tab pos="6400800" algn="l"/>
                          <a:tab pos="6858000" algn="l"/>
                          <a:tab pos="7315200" algn="l"/>
                          <a:tab pos="7772400" algn="l"/>
                          <a:tab pos="8229600" algn="l"/>
                          <a:tab pos="8686800" algn="l"/>
                          <a:tab pos="9144000" algn="l"/>
                        </a:tabLst>
                      </a:pPr>
                      <a:r>
                        <a:rPr kumimoji="0" lang="en-US" sz="1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Lucida Grande" charset="0"/>
                          <a:cs typeface="DejaVu Sans" charset="0"/>
                        </a:rPr>
                        <a:t>max_connections</a:t>
                      </a:r>
                      <a:endParaRPr kumimoji="0" lang="en-US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Lucida Grande" charset="0"/>
                        <a:cs typeface="DejaVu Sans" charset="0"/>
                      </a:endParaRPr>
                    </a:p>
                  </a:txBody>
                  <a:tcPr marL="36000" marR="36000" marT="36000" marB="36000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57200" rtl="0" eaLnBrk="1" fontAlgn="base" latinLnBrk="0" hangingPunct="1">
                        <a:lnSpc>
                          <a:spcPct val="112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buNone/>
                        <a:tabLst>
                          <a:tab pos="0" algn="l"/>
                          <a:tab pos="457200" algn="l"/>
                          <a:tab pos="914400" algn="l"/>
                          <a:tab pos="1371600" algn="l"/>
                          <a:tab pos="1828800" algn="l"/>
                          <a:tab pos="2286000" algn="l"/>
                          <a:tab pos="2743200" algn="l"/>
                          <a:tab pos="3200400" algn="l"/>
                          <a:tab pos="3657600" algn="l"/>
                          <a:tab pos="4114800" algn="l"/>
                          <a:tab pos="4572000" algn="l"/>
                          <a:tab pos="5029200" algn="l"/>
                          <a:tab pos="5486400" algn="l"/>
                          <a:tab pos="5943600" algn="l"/>
                          <a:tab pos="6400800" algn="l"/>
                          <a:tab pos="6858000" algn="l"/>
                          <a:tab pos="7315200" algn="l"/>
                          <a:tab pos="7772400" algn="l"/>
                          <a:tab pos="8229600" algn="l"/>
                          <a:tab pos="8686800" algn="l"/>
                          <a:tab pos="9144000" algn="l"/>
                        </a:tabLst>
                      </a:pPr>
                      <a:r>
                        <a:rPr kumimoji="0" 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Lucida Grande" charset="0"/>
                          <a:cs typeface="DejaVu Sans" charset="0"/>
                        </a:rPr>
                        <a:t>80</a:t>
                      </a:r>
                    </a:p>
                  </a:txBody>
                  <a:tcPr marL="36000" marR="36000" marT="36000" marB="36000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6" name="Group 16"/>
          <p:cNvGraphicFramePr>
            <a:graphicFrameLocks noGrp="1"/>
          </p:cNvGraphicFramePr>
          <p:nvPr/>
        </p:nvGraphicFramePr>
        <p:xfrm>
          <a:off x="319088" y="3567310"/>
          <a:ext cx="8520112" cy="2071490"/>
        </p:xfrm>
        <a:graphic>
          <a:graphicData uri="http://schemas.openxmlformats.org/drawingml/2006/table">
            <a:tbl>
              <a:tblPr/>
              <a:tblGrid>
                <a:gridCol w="2609850"/>
                <a:gridCol w="844550"/>
                <a:gridCol w="1992312"/>
                <a:gridCol w="1812925"/>
                <a:gridCol w="1260475"/>
              </a:tblGrid>
              <a:tr h="338138">
                <a:tc gridSpan="5">
                  <a:txBody>
                    <a:bodyPr/>
                    <a:lstStyle/>
                    <a:p>
                      <a:pPr marL="0" marR="0" lvl="0" indent="0" algn="ctr" defTabSz="457200" rtl="0" eaLnBrk="1" fontAlgn="base" latinLnBrk="0" hangingPunct="1">
                        <a:lnSpc>
                          <a:spcPct val="112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buNone/>
                        <a:tabLst>
                          <a:tab pos="0" algn="l"/>
                          <a:tab pos="457200" algn="l"/>
                          <a:tab pos="914400" algn="l"/>
                          <a:tab pos="1371600" algn="l"/>
                          <a:tab pos="1828800" algn="l"/>
                          <a:tab pos="2286000" algn="l"/>
                          <a:tab pos="2743200" algn="l"/>
                          <a:tab pos="3200400" algn="l"/>
                          <a:tab pos="3657600" algn="l"/>
                          <a:tab pos="4114800" algn="l"/>
                          <a:tab pos="4572000" algn="l"/>
                          <a:tab pos="5029200" algn="l"/>
                          <a:tab pos="5486400" algn="l"/>
                          <a:tab pos="5943600" algn="l"/>
                          <a:tab pos="6400800" algn="l"/>
                          <a:tab pos="6858000" algn="l"/>
                          <a:tab pos="7315200" algn="l"/>
                          <a:tab pos="7772400" algn="l"/>
                          <a:tab pos="8229600" algn="l"/>
                          <a:tab pos="8686800" algn="l"/>
                          <a:tab pos="9144000" algn="l"/>
                        </a:tabLst>
                      </a:pPr>
                      <a:r>
                        <a:rPr kumimoji="0" 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Lucida Grande" charset="0"/>
                          <a:cs typeface="DejaVu Sans" charset="0"/>
                        </a:rPr>
                        <a:t>Resulting SDC Type-2 Table</a:t>
                      </a:r>
                    </a:p>
                  </a:txBody>
                  <a:tcPr marL="36000" marR="36000" marT="36000" marB="36000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C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C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C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CA"/>
                    </a:p>
                  </a:txBody>
                  <a:tcPr/>
                </a:tc>
              </a:tr>
              <a:tr h="338138">
                <a:tc>
                  <a:txBody>
                    <a:bodyPr/>
                    <a:lstStyle/>
                    <a:p>
                      <a:pPr marL="0" marR="0" lvl="0" indent="0" algn="l" defTabSz="457200" rtl="0" eaLnBrk="1" fontAlgn="base" latinLnBrk="0" hangingPunct="1">
                        <a:lnSpc>
                          <a:spcPct val="112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buNone/>
                        <a:tabLst>
                          <a:tab pos="0" algn="l"/>
                          <a:tab pos="457200" algn="l"/>
                          <a:tab pos="914400" algn="l"/>
                          <a:tab pos="1371600" algn="l"/>
                          <a:tab pos="1828800" algn="l"/>
                          <a:tab pos="2286000" algn="l"/>
                          <a:tab pos="2743200" algn="l"/>
                          <a:tab pos="3200400" algn="l"/>
                          <a:tab pos="3657600" algn="l"/>
                          <a:tab pos="4114800" algn="l"/>
                          <a:tab pos="4572000" algn="l"/>
                          <a:tab pos="5029200" algn="l"/>
                          <a:tab pos="5486400" algn="l"/>
                          <a:tab pos="5943600" algn="l"/>
                          <a:tab pos="6400800" algn="l"/>
                          <a:tab pos="6858000" algn="l"/>
                          <a:tab pos="7315200" algn="l"/>
                          <a:tab pos="7772400" algn="l"/>
                          <a:tab pos="8229600" algn="l"/>
                          <a:tab pos="8686800" algn="l"/>
                          <a:tab pos="9144000" algn="l"/>
                        </a:tabLst>
                      </a:pPr>
                      <a:r>
                        <a:rPr kumimoji="0" lang="en-US" sz="1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Lucida Grande" charset="0"/>
                          <a:cs typeface="DejaVu Sans" charset="0"/>
                        </a:rPr>
                        <a:t>variable_name</a:t>
                      </a:r>
                      <a:endParaRPr kumimoji="0" lang="en-US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Lucida Grande" charset="0"/>
                        <a:cs typeface="DejaVu Sans" charset="0"/>
                      </a:endParaRPr>
                    </a:p>
                  </a:txBody>
                  <a:tcPr marL="36000" marR="36000" marT="36000" marB="36000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36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57200" rtl="0" eaLnBrk="1" fontAlgn="base" latinLnBrk="0" hangingPunct="1">
                        <a:lnSpc>
                          <a:spcPct val="112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buNone/>
                        <a:tabLst>
                          <a:tab pos="0" algn="l"/>
                          <a:tab pos="457200" algn="l"/>
                          <a:tab pos="914400" algn="l"/>
                          <a:tab pos="1371600" algn="l"/>
                          <a:tab pos="1828800" algn="l"/>
                          <a:tab pos="2286000" algn="l"/>
                          <a:tab pos="2743200" algn="l"/>
                          <a:tab pos="3200400" algn="l"/>
                          <a:tab pos="3657600" algn="l"/>
                          <a:tab pos="4114800" algn="l"/>
                          <a:tab pos="4572000" algn="l"/>
                          <a:tab pos="5029200" algn="l"/>
                          <a:tab pos="5486400" algn="l"/>
                          <a:tab pos="5943600" algn="l"/>
                          <a:tab pos="6400800" algn="l"/>
                          <a:tab pos="6858000" algn="l"/>
                          <a:tab pos="7315200" algn="l"/>
                          <a:tab pos="7772400" algn="l"/>
                          <a:tab pos="8229600" algn="l"/>
                          <a:tab pos="8686800" algn="l"/>
                          <a:tab pos="9144000" algn="l"/>
                        </a:tabLst>
                      </a:pPr>
                      <a:r>
                        <a:rPr kumimoji="0" lang="en-U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Lucida Grande" charset="0"/>
                          <a:cs typeface="DejaVu Sans" charset="0"/>
                        </a:rPr>
                        <a:t>value</a:t>
                      </a:r>
                    </a:p>
                  </a:txBody>
                  <a:tcPr marL="36000" marR="36000" marT="36000" marB="36000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36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57200" rtl="0" eaLnBrk="1" fontAlgn="base" latinLnBrk="0" hangingPunct="1">
                        <a:lnSpc>
                          <a:spcPct val="112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buNone/>
                        <a:tabLst>
                          <a:tab pos="0" algn="l"/>
                          <a:tab pos="457200" algn="l"/>
                          <a:tab pos="914400" algn="l"/>
                          <a:tab pos="1371600" algn="l"/>
                          <a:tab pos="1828800" algn="l"/>
                          <a:tab pos="2286000" algn="l"/>
                          <a:tab pos="2743200" algn="l"/>
                          <a:tab pos="3200400" algn="l"/>
                          <a:tab pos="3657600" algn="l"/>
                          <a:tab pos="4114800" algn="l"/>
                          <a:tab pos="4572000" algn="l"/>
                          <a:tab pos="5029200" algn="l"/>
                          <a:tab pos="5486400" algn="l"/>
                          <a:tab pos="5943600" algn="l"/>
                          <a:tab pos="6400800" algn="l"/>
                          <a:tab pos="6858000" algn="l"/>
                          <a:tab pos="7315200" algn="l"/>
                          <a:tab pos="7772400" algn="l"/>
                          <a:tab pos="8229600" algn="l"/>
                          <a:tab pos="8686800" algn="l"/>
                          <a:tab pos="9144000" algn="l"/>
                        </a:tabLst>
                      </a:pPr>
                      <a:r>
                        <a:rPr kumimoji="0" lang="en-U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Lucida Grande" charset="0"/>
                          <a:cs typeface="DejaVu Sans" charset="0"/>
                        </a:rPr>
                        <a:t>row_effective_date</a:t>
                      </a:r>
                    </a:p>
                  </a:txBody>
                  <a:tcPr marL="36000" marR="36000" marT="36000" marB="36000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36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57200" rtl="0" eaLnBrk="1" fontAlgn="base" latinLnBrk="0" hangingPunct="1">
                        <a:lnSpc>
                          <a:spcPct val="112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buNone/>
                        <a:tabLst>
                          <a:tab pos="0" algn="l"/>
                          <a:tab pos="457200" algn="l"/>
                          <a:tab pos="914400" algn="l"/>
                          <a:tab pos="1371600" algn="l"/>
                          <a:tab pos="1828800" algn="l"/>
                          <a:tab pos="2286000" algn="l"/>
                          <a:tab pos="2743200" algn="l"/>
                          <a:tab pos="3200400" algn="l"/>
                          <a:tab pos="3657600" algn="l"/>
                          <a:tab pos="4114800" algn="l"/>
                          <a:tab pos="4572000" algn="l"/>
                          <a:tab pos="5029200" algn="l"/>
                          <a:tab pos="5486400" algn="l"/>
                          <a:tab pos="5943600" algn="l"/>
                          <a:tab pos="6400800" algn="l"/>
                          <a:tab pos="6858000" algn="l"/>
                          <a:tab pos="7315200" algn="l"/>
                          <a:tab pos="7772400" algn="l"/>
                          <a:tab pos="8229600" algn="l"/>
                          <a:tab pos="8686800" algn="l"/>
                          <a:tab pos="9144000" algn="l"/>
                        </a:tabLst>
                      </a:pPr>
                      <a:r>
                        <a:rPr kumimoji="0" lang="en-U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Lucida Grande" charset="0"/>
                          <a:cs typeface="DejaVu Sans" charset="0"/>
                        </a:rPr>
                        <a:t>row_end_date</a:t>
                      </a:r>
                    </a:p>
                  </a:txBody>
                  <a:tcPr marL="36000" marR="36000" marT="36000" marB="36000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36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57200" rtl="0" eaLnBrk="1" fontAlgn="base" latinLnBrk="0" hangingPunct="1">
                        <a:lnSpc>
                          <a:spcPct val="112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buNone/>
                        <a:tabLst>
                          <a:tab pos="0" algn="l"/>
                          <a:tab pos="457200" algn="l"/>
                          <a:tab pos="914400" algn="l"/>
                          <a:tab pos="1371600" algn="l"/>
                          <a:tab pos="1828800" algn="l"/>
                          <a:tab pos="2286000" algn="l"/>
                          <a:tab pos="2743200" algn="l"/>
                          <a:tab pos="3200400" algn="l"/>
                          <a:tab pos="3657600" algn="l"/>
                          <a:tab pos="4114800" algn="l"/>
                          <a:tab pos="4572000" algn="l"/>
                          <a:tab pos="5029200" algn="l"/>
                          <a:tab pos="5486400" algn="l"/>
                          <a:tab pos="5943600" algn="l"/>
                          <a:tab pos="6400800" algn="l"/>
                          <a:tab pos="6858000" algn="l"/>
                          <a:tab pos="7315200" algn="l"/>
                          <a:tab pos="7772400" algn="l"/>
                          <a:tab pos="8229600" algn="l"/>
                          <a:tab pos="8686800" algn="l"/>
                          <a:tab pos="9144000" algn="l"/>
                        </a:tabLst>
                      </a:pPr>
                      <a:r>
                        <a:rPr kumimoji="0" lang="en-U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Lucida Grande" charset="0"/>
                          <a:cs typeface="DejaVu Sans" charset="0"/>
                        </a:rPr>
                        <a:t>current_flag</a:t>
                      </a:r>
                    </a:p>
                  </a:txBody>
                  <a:tcPr marL="36000" marR="36000" marT="36000" marB="36000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36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38138">
                <a:tc>
                  <a:txBody>
                    <a:bodyPr/>
                    <a:lstStyle/>
                    <a:p>
                      <a:pPr marL="0" marR="0" lvl="0" indent="0" algn="l" defTabSz="457200" rtl="0" eaLnBrk="1" fontAlgn="base" latinLnBrk="0" hangingPunct="1">
                        <a:lnSpc>
                          <a:spcPct val="112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buNone/>
                        <a:tabLst>
                          <a:tab pos="0" algn="l"/>
                          <a:tab pos="457200" algn="l"/>
                          <a:tab pos="914400" algn="l"/>
                          <a:tab pos="1371600" algn="l"/>
                          <a:tab pos="1828800" algn="l"/>
                          <a:tab pos="2286000" algn="l"/>
                          <a:tab pos="2743200" algn="l"/>
                          <a:tab pos="3200400" algn="l"/>
                          <a:tab pos="3657600" algn="l"/>
                          <a:tab pos="4114800" algn="l"/>
                          <a:tab pos="4572000" algn="l"/>
                          <a:tab pos="5029200" algn="l"/>
                          <a:tab pos="5486400" algn="l"/>
                          <a:tab pos="5943600" algn="l"/>
                          <a:tab pos="6400800" algn="l"/>
                          <a:tab pos="6858000" algn="l"/>
                          <a:tab pos="7315200" algn="l"/>
                          <a:tab pos="7772400" algn="l"/>
                          <a:tab pos="8229600" algn="l"/>
                          <a:tab pos="8686800" algn="l"/>
                          <a:tab pos="9144000" algn="l"/>
                        </a:tabLst>
                      </a:pPr>
                      <a:r>
                        <a:rPr kumimoji="0" lang="en-U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Lucida Grande" charset="0"/>
                          <a:cs typeface="DejaVu Sans" charset="0"/>
                        </a:rPr>
                        <a:t>auto_increment_increment</a:t>
                      </a:r>
                    </a:p>
                  </a:txBody>
                  <a:tcPr marL="36000" marR="36000" marT="36000" marB="36000" horzOverflow="overflow">
                    <a:lnL>
                      <a:noFill/>
                    </a:lnL>
                    <a:lnR>
                      <a:noFill/>
                    </a:lnR>
                    <a:lnT w="36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57200" rtl="0" eaLnBrk="1" fontAlgn="base" latinLnBrk="0" hangingPunct="1">
                        <a:lnSpc>
                          <a:spcPct val="112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buNone/>
                        <a:tabLst>
                          <a:tab pos="0" algn="l"/>
                          <a:tab pos="457200" algn="l"/>
                          <a:tab pos="914400" algn="l"/>
                          <a:tab pos="1371600" algn="l"/>
                          <a:tab pos="1828800" algn="l"/>
                          <a:tab pos="2286000" algn="l"/>
                          <a:tab pos="2743200" algn="l"/>
                          <a:tab pos="3200400" algn="l"/>
                          <a:tab pos="3657600" algn="l"/>
                          <a:tab pos="4114800" algn="l"/>
                          <a:tab pos="4572000" algn="l"/>
                          <a:tab pos="5029200" algn="l"/>
                          <a:tab pos="5486400" algn="l"/>
                          <a:tab pos="5943600" algn="l"/>
                          <a:tab pos="6400800" algn="l"/>
                          <a:tab pos="6858000" algn="l"/>
                          <a:tab pos="7315200" algn="l"/>
                          <a:tab pos="7772400" algn="l"/>
                          <a:tab pos="8229600" algn="l"/>
                          <a:tab pos="8686800" algn="l"/>
                          <a:tab pos="9144000" algn="l"/>
                        </a:tabLst>
                      </a:pPr>
                      <a:r>
                        <a:rPr kumimoji="0" lang="en-U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Lucida Grande" charset="0"/>
                          <a:cs typeface="DejaVu Sans" charset="0"/>
                        </a:rPr>
                        <a:t>1</a:t>
                      </a:r>
                    </a:p>
                  </a:txBody>
                  <a:tcPr marL="36000" marR="36000" marT="36000" marB="36000" horzOverflow="overflow">
                    <a:lnL>
                      <a:noFill/>
                    </a:lnL>
                    <a:lnR>
                      <a:noFill/>
                    </a:lnR>
                    <a:lnT w="36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57200" rtl="0" eaLnBrk="1" fontAlgn="base" latinLnBrk="0" hangingPunct="1">
                        <a:lnSpc>
                          <a:spcPct val="112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buNone/>
                        <a:tabLst>
                          <a:tab pos="0" algn="l"/>
                          <a:tab pos="457200" algn="l"/>
                          <a:tab pos="914400" algn="l"/>
                          <a:tab pos="1371600" algn="l"/>
                          <a:tab pos="1828800" algn="l"/>
                          <a:tab pos="2286000" algn="l"/>
                          <a:tab pos="2743200" algn="l"/>
                          <a:tab pos="3200400" algn="l"/>
                          <a:tab pos="3657600" algn="l"/>
                          <a:tab pos="4114800" algn="l"/>
                          <a:tab pos="4572000" algn="l"/>
                          <a:tab pos="5029200" algn="l"/>
                          <a:tab pos="5486400" algn="l"/>
                          <a:tab pos="5943600" algn="l"/>
                          <a:tab pos="6400800" algn="l"/>
                          <a:tab pos="6858000" algn="l"/>
                          <a:tab pos="7315200" algn="l"/>
                          <a:tab pos="7772400" algn="l"/>
                          <a:tab pos="8229600" algn="l"/>
                          <a:tab pos="8686800" algn="l"/>
                          <a:tab pos="9144000" algn="l"/>
                        </a:tabLst>
                      </a:pPr>
                      <a:r>
                        <a:rPr kumimoji="0" lang="en-U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Lucida Grande" charset="0"/>
                          <a:cs typeface="DejaVu Sans" charset="0"/>
                        </a:rPr>
                        <a:t>2010-04-01 10:00:00</a:t>
                      </a:r>
                    </a:p>
                  </a:txBody>
                  <a:tcPr marL="36000" marR="36000" marT="36000" marB="36000" horzOverflow="overflow">
                    <a:lnL>
                      <a:noFill/>
                    </a:lnL>
                    <a:lnR>
                      <a:noFill/>
                    </a:lnR>
                    <a:lnT w="36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57200" rtl="0" eaLnBrk="1" fontAlgn="base" latinLnBrk="0" hangingPunct="1">
                        <a:lnSpc>
                          <a:spcPct val="93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buNone/>
                        <a:tabLst>
                          <a:tab pos="0" algn="l"/>
                          <a:tab pos="457200" algn="l"/>
                          <a:tab pos="914400" algn="l"/>
                          <a:tab pos="1371600" algn="l"/>
                          <a:tab pos="1828800" algn="l"/>
                          <a:tab pos="2286000" algn="l"/>
                          <a:tab pos="2743200" algn="l"/>
                          <a:tab pos="3200400" algn="l"/>
                          <a:tab pos="3657600" algn="l"/>
                          <a:tab pos="4114800" algn="l"/>
                          <a:tab pos="4572000" algn="l"/>
                          <a:tab pos="5029200" algn="l"/>
                          <a:tab pos="5486400" algn="l"/>
                          <a:tab pos="5943600" algn="l"/>
                          <a:tab pos="6400800" algn="l"/>
                          <a:tab pos="6858000" algn="l"/>
                          <a:tab pos="7315200" algn="l"/>
                          <a:tab pos="7772400" algn="l"/>
                          <a:tab pos="8229600" algn="l"/>
                          <a:tab pos="8686800" algn="l"/>
                          <a:tab pos="9144000" algn="l"/>
                        </a:tabLst>
                      </a:pPr>
                      <a:r>
                        <a:rPr kumimoji="0" lang="en-U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DejaVu Sans" charset="0"/>
                        </a:rPr>
                        <a:t>2038-01-01 00:00:00</a:t>
                      </a:r>
                    </a:p>
                  </a:txBody>
                  <a:tcPr marL="36000" marR="36000" marT="48347" marB="36000" horzOverflow="overflow">
                    <a:lnL>
                      <a:noFill/>
                    </a:lnL>
                    <a:lnR>
                      <a:noFill/>
                    </a:lnR>
                    <a:lnT w="36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57200" rtl="0" eaLnBrk="1" fontAlgn="base" latinLnBrk="0" hangingPunct="1">
                        <a:lnSpc>
                          <a:spcPct val="112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buNone/>
                        <a:tabLst>
                          <a:tab pos="0" algn="l"/>
                          <a:tab pos="457200" algn="l"/>
                          <a:tab pos="914400" algn="l"/>
                          <a:tab pos="1371600" algn="l"/>
                          <a:tab pos="1828800" algn="l"/>
                          <a:tab pos="2286000" algn="l"/>
                          <a:tab pos="2743200" algn="l"/>
                          <a:tab pos="3200400" algn="l"/>
                          <a:tab pos="3657600" algn="l"/>
                          <a:tab pos="4114800" algn="l"/>
                          <a:tab pos="4572000" algn="l"/>
                          <a:tab pos="5029200" algn="l"/>
                          <a:tab pos="5486400" algn="l"/>
                          <a:tab pos="5943600" algn="l"/>
                          <a:tab pos="6400800" algn="l"/>
                          <a:tab pos="6858000" algn="l"/>
                          <a:tab pos="7315200" algn="l"/>
                          <a:tab pos="7772400" algn="l"/>
                          <a:tab pos="8229600" algn="l"/>
                          <a:tab pos="8686800" algn="l"/>
                          <a:tab pos="9144000" algn="l"/>
                        </a:tabLst>
                      </a:pPr>
                      <a:r>
                        <a:rPr kumimoji="0" lang="en-U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Lucida Grande" charset="0"/>
                          <a:cs typeface="DejaVu Sans" charset="0"/>
                        </a:rPr>
                        <a:t>1</a:t>
                      </a:r>
                    </a:p>
                  </a:txBody>
                  <a:tcPr marL="36000" marR="36000" marT="36000" marB="36000" horzOverflow="overflow">
                    <a:lnL>
                      <a:noFill/>
                    </a:lnL>
                    <a:lnR>
                      <a:noFill/>
                    </a:lnR>
                    <a:lnT w="36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38138">
                <a:tc>
                  <a:txBody>
                    <a:bodyPr/>
                    <a:lstStyle/>
                    <a:p>
                      <a:pPr marL="0" marR="0" lvl="0" indent="0" algn="l" defTabSz="457200" rtl="0" eaLnBrk="1" fontAlgn="base" latinLnBrk="0" hangingPunct="1">
                        <a:lnSpc>
                          <a:spcPct val="112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buNone/>
                        <a:tabLst>
                          <a:tab pos="0" algn="l"/>
                          <a:tab pos="457200" algn="l"/>
                          <a:tab pos="914400" algn="l"/>
                          <a:tab pos="1371600" algn="l"/>
                          <a:tab pos="1828800" algn="l"/>
                          <a:tab pos="2286000" algn="l"/>
                          <a:tab pos="2743200" algn="l"/>
                          <a:tab pos="3200400" algn="l"/>
                          <a:tab pos="3657600" algn="l"/>
                          <a:tab pos="4114800" algn="l"/>
                          <a:tab pos="4572000" algn="l"/>
                          <a:tab pos="5029200" algn="l"/>
                          <a:tab pos="5486400" algn="l"/>
                          <a:tab pos="5943600" algn="l"/>
                          <a:tab pos="6400800" algn="l"/>
                          <a:tab pos="6858000" algn="l"/>
                          <a:tab pos="7315200" algn="l"/>
                          <a:tab pos="7772400" algn="l"/>
                          <a:tab pos="8229600" algn="l"/>
                          <a:tab pos="8686800" algn="l"/>
                          <a:tab pos="9144000" algn="l"/>
                        </a:tabLst>
                      </a:pPr>
                      <a:r>
                        <a:rPr kumimoji="0" lang="en-U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Lucida Grande" charset="0"/>
                          <a:cs typeface="DejaVu Sans" charset="0"/>
                        </a:rPr>
                        <a:t>auto_increment_offset</a:t>
                      </a:r>
                    </a:p>
                  </a:txBody>
                  <a:tcPr marL="36000" marR="36000" marT="36000" marB="36000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57200" rtl="0" eaLnBrk="1" fontAlgn="base" latinLnBrk="0" hangingPunct="1">
                        <a:lnSpc>
                          <a:spcPct val="112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buNone/>
                        <a:tabLst>
                          <a:tab pos="0" algn="l"/>
                          <a:tab pos="457200" algn="l"/>
                          <a:tab pos="914400" algn="l"/>
                          <a:tab pos="1371600" algn="l"/>
                          <a:tab pos="1828800" algn="l"/>
                          <a:tab pos="2286000" algn="l"/>
                          <a:tab pos="2743200" algn="l"/>
                          <a:tab pos="3200400" algn="l"/>
                          <a:tab pos="3657600" algn="l"/>
                          <a:tab pos="4114800" algn="l"/>
                          <a:tab pos="4572000" algn="l"/>
                          <a:tab pos="5029200" algn="l"/>
                          <a:tab pos="5486400" algn="l"/>
                          <a:tab pos="5943600" algn="l"/>
                          <a:tab pos="6400800" algn="l"/>
                          <a:tab pos="6858000" algn="l"/>
                          <a:tab pos="7315200" algn="l"/>
                          <a:tab pos="7772400" algn="l"/>
                          <a:tab pos="8229600" algn="l"/>
                          <a:tab pos="8686800" algn="l"/>
                          <a:tab pos="9144000" algn="l"/>
                        </a:tabLst>
                      </a:pPr>
                      <a:r>
                        <a:rPr kumimoji="0" lang="en-U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Lucida Grande" charset="0"/>
                          <a:cs typeface="DejaVu Sans" charset="0"/>
                        </a:rPr>
                        <a:t>1</a:t>
                      </a:r>
                    </a:p>
                  </a:txBody>
                  <a:tcPr marL="36000" marR="36000" marT="36000" marB="36000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57200" rtl="0" eaLnBrk="1" fontAlgn="base" latinLnBrk="0" hangingPunct="1">
                        <a:lnSpc>
                          <a:spcPct val="93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buNone/>
                        <a:tabLst>
                          <a:tab pos="0" algn="l"/>
                          <a:tab pos="457200" algn="l"/>
                          <a:tab pos="914400" algn="l"/>
                          <a:tab pos="1371600" algn="l"/>
                          <a:tab pos="1828800" algn="l"/>
                          <a:tab pos="2286000" algn="l"/>
                          <a:tab pos="2743200" algn="l"/>
                          <a:tab pos="3200400" algn="l"/>
                          <a:tab pos="3657600" algn="l"/>
                          <a:tab pos="4114800" algn="l"/>
                          <a:tab pos="4572000" algn="l"/>
                          <a:tab pos="5029200" algn="l"/>
                          <a:tab pos="5486400" algn="l"/>
                          <a:tab pos="5943600" algn="l"/>
                          <a:tab pos="6400800" algn="l"/>
                          <a:tab pos="6858000" algn="l"/>
                          <a:tab pos="7315200" algn="l"/>
                          <a:tab pos="7772400" algn="l"/>
                          <a:tab pos="8229600" algn="l"/>
                          <a:tab pos="8686800" algn="l"/>
                          <a:tab pos="9144000" algn="l"/>
                        </a:tabLst>
                      </a:pPr>
                      <a:r>
                        <a:rPr kumimoji="0" lang="en-U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DejaVu Sans" charset="0"/>
                        </a:rPr>
                        <a:t>2010-04-01 10:00:00</a:t>
                      </a:r>
                    </a:p>
                  </a:txBody>
                  <a:tcPr marL="36000" marR="36000" marT="48347" marB="36000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57200" rtl="0" eaLnBrk="1" fontAlgn="base" latinLnBrk="0" hangingPunct="1">
                        <a:lnSpc>
                          <a:spcPct val="93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buNone/>
                        <a:tabLst>
                          <a:tab pos="0" algn="l"/>
                          <a:tab pos="457200" algn="l"/>
                          <a:tab pos="914400" algn="l"/>
                          <a:tab pos="1371600" algn="l"/>
                          <a:tab pos="1828800" algn="l"/>
                          <a:tab pos="2286000" algn="l"/>
                          <a:tab pos="2743200" algn="l"/>
                          <a:tab pos="3200400" algn="l"/>
                          <a:tab pos="3657600" algn="l"/>
                          <a:tab pos="4114800" algn="l"/>
                          <a:tab pos="4572000" algn="l"/>
                          <a:tab pos="5029200" algn="l"/>
                          <a:tab pos="5486400" algn="l"/>
                          <a:tab pos="5943600" algn="l"/>
                          <a:tab pos="6400800" algn="l"/>
                          <a:tab pos="6858000" algn="l"/>
                          <a:tab pos="7315200" algn="l"/>
                          <a:tab pos="7772400" algn="l"/>
                          <a:tab pos="8229600" algn="l"/>
                          <a:tab pos="8686800" algn="l"/>
                          <a:tab pos="9144000" algn="l"/>
                        </a:tabLst>
                      </a:pPr>
                      <a:r>
                        <a:rPr kumimoji="0" lang="en-U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DejaVu Sans" charset="0"/>
                        </a:rPr>
                        <a:t>2038-01-01 00:00:00</a:t>
                      </a:r>
                    </a:p>
                  </a:txBody>
                  <a:tcPr marL="36000" marR="36000" marT="48347" marB="36000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57200" rtl="0" eaLnBrk="1" fontAlgn="base" latinLnBrk="0" hangingPunct="1">
                        <a:lnSpc>
                          <a:spcPct val="112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buNone/>
                        <a:tabLst>
                          <a:tab pos="0" algn="l"/>
                          <a:tab pos="457200" algn="l"/>
                          <a:tab pos="914400" algn="l"/>
                          <a:tab pos="1371600" algn="l"/>
                          <a:tab pos="1828800" algn="l"/>
                          <a:tab pos="2286000" algn="l"/>
                          <a:tab pos="2743200" algn="l"/>
                          <a:tab pos="3200400" algn="l"/>
                          <a:tab pos="3657600" algn="l"/>
                          <a:tab pos="4114800" algn="l"/>
                          <a:tab pos="4572000" algn="l"/>
                          <a:tab pos="5029200" algn="l"/>
                          <a:tab pos="5486400" algn="l"/>
                          <a:tab pos="5943600" algn="l"/>
                          <a:tab pos="6400800" algn="l"/>
                          <a:tab pos="6858000" algn="l"/>
                          <a:tab pos="7315200" algn="l"/>
                          <a:tab pos="7772400" algn="l"/>
                          <a:tab pos="8229600" algn="l"/>
                          <a:tab pos="8686800" algn="l"/>
                          <a:tab pos="9144000" algn="l"/>
                        </a:tabLst>
                      </a:pPr>
                      <a:r>
                        <a:rPr kumimoji="0" lang="en-U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Lucida Grande" charset="0"/>
                          <a:cs typeface="DejaVu Sans" charset="0"/>
                        </a:rPr>
                        <a:t>1</a:t>
                      </a:r>
                    </a:p>
                  </a:txBody>
                  <a:tcPr marL="36000" marR="36000" marT="36000" marB="36000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38138">
                <a:tc>
                  <a:txBody>
                    <a:bodyPr/>
                    <a:lstStyle/>
                    <a:p>
                      <a:pPr marL="0" marR="0" lvl="0" indent="0" algn="l" defTabSz="457200" rtl="0" eaLnBrk="1" fontAlgn="base" latinLnBrk="0" hangingPunct="1">
                        <a:lnSpc>
                          <a:spcPct val="112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buNone/>
                        <a:tabLst>
                          <a:tab pos="0" algn="l"/>
                          <a:tab pos="457200" algn="l"/>
                          <a:tab pos="914400" algn="l"/>
                          <a:tab pos="1371600" algn="l"/>
                          <a:tab pos="1828800" algn="l"/>
                          <a:tab pos="2286000" algn="l"/>
                          <a:tab pos="2743200" algn="l"/>
                          <a:tab pos="3200400" algn="l"/>
                          <a:tab pos="3657600" algn="l"/>
                          <a:tab pos="4114800" algn="l"/>
                          <a:tab pos="4572000" algn="l"/>
                          <a:tab pos="5029200" algn="l"/>
                          <a:tab pos="5486400" algn="l"/>
                          <a:tab pos="5943600" algn="l"/>
                          <a:tab pos="6400800" algn="l"/>
                          <a:tab pos="6858000" algn="l"/>
                          <a:tab pos="7315200" algn="l"/>
                          <a:tab pos="7772400" algn="l"/>
                          <a:tab pos="8229600" algn="l"/>
                          <a:tab pos="8686800" algn="l"/>
                          <a:tab pos="9144000" algn="l"/>
                        </a:tabLst>
                      </a:pPr>
                      <a:r>
                        <a:rPr kumimoji="0" lang="en-U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Lucida Grande" charset="0"/>
                          <a:cs typeface="DejaVu Sans" charset="0"/>
                        </a:rPr>
                        <a:t>log</a:t>
                      </a:r>
                    </a:p>
                  </a:txBody>
                  <a:tcPr marL="36000" marR="36000" marT="36000" marB="36000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57200" rtl="0" eaLnBrk="1" fontAlgn="base" latinLnBrk="0" hangingPunct="1">
                        <a:lnSpc>
                          <a:spcPct val="112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buNone/>
                        <a:tabLst>
                          <a:tab pos="0" algn="l"/>
                          <a:tab pos="457200" algn="l"/>
                          <a:tab pos="914400" algn="l"/>
                          <a:tab pos="1371600" algn="l"/>
                          <a:tab pos="1828800" algn="l"/>
                          <a:tab pos="2286000" algn="l"/>
                          <a:tab pos="2743200" algn="l"/>
                          <a:tab pos="3200400" algn="l"/>
                          <a:tab pos="3657600" algn="l"/>
                          <a:tab pos="4114800" algn="l"/>
                          <a:tab pos="4572000" algn="l"/>
                          <a:tab pos="5029200" algn="l"/>
                          <a:tab pos="5486400" algn="l"/>
                          <a:tab pos="5943600" algn="l"/>
                          <a:tab pos="6400800" algn="l"/>
                          <a:tab pos="6858000" algn="l"/>
                          <a:tab pos="7315200" algn="l"/>
                          <a:tab pos="7772400" algn="l"/>
                          <a:tab pos="8229600" algn="l"/>
                          <a:tab pos="8686800" algn="l"/>
                          <a:tab pos="9144000" algn="l"/>
                        </a:tabLst>
                      </a:pPr>
                      <a:r>
                        <a:rPr kumimoji="0" lang="en-U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Lucida Grande" charset="0"/>
                          <a:cs typeface="DejaVu Sans" charset="0"/>
                        </a:rPr>
                        <a:t>the.log</a:t>
                      </a:r>
                    </a:p>
                  </a:txBody>
                  <a:tcPr marL="36000" marR="36000" marT="36000" marB="36000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57200" rtl="0" eaLnBrk="1" fontAlgn="base" latinLnBrk="0" hangingPunct="1">
                        <a:lnSpc>
                          <a:spcPct val="93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buNone/>
                        <a:tabLst>
                          <a:tab pos="0" algn="l"/>
                          <a:tab pos="457200" algn="l"/>
                          <a:tab pos="914400" algn="l"/>
                          <a:tab pos="1371600" algn="l"/>
                          <a:tab pos="1828800" algn="l"/>
                          <a:tab pos="2286000" algn="l"/>
                          <a:tab pos="2743200" algn="l"/>
                          <a:tab pos="3200400" algn="l"/>
                          <a:tab pos="3657600" algn="l"/>
                          <a:tab pos="4114800" algn="l"/>
                          <a:tab pos="4572000" algn="l"/>
                          <a:tab pos="5029200" algn="l"/>
                          <a:tab pos="5486400" algn="l"/>
                          <a:tab pos="5943600" algn="l"/>
                          <a:tab pos="6400800" algn="l"/>
                          <a:tab pos="6858000" algn="l"/>
                          <a:tab pos="7315200" algn="l"/>
                          <a:tab pos="7772400" algn="l"/>
                          <a:tab pos="8229600" algn="l"/>
                          <a:tab pos="8686800" algn="l"/>
                          <a:tab pos="9144000" algn="l"/>
                        </a:tabLst>
                      </a:pPr>
                      <a:r>
                        <a:rPr kumimoji="0" lang="en-U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DejaVu Sans" charset="0"/>
                        </a:rPr>
                        <a:t>2010-04-01 10:00:00</a:t>
                      </a:r>
                    </a:p>
                  </a:txBody>
                  <a:tcPr marL="36000" marR="36000" marT="48347" marB="36000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57200" rtl="0" eaLnBrk="1" fontAlgn="base" latinLnBrk="0" hangingPunct="1">
                        <a:lnSpc>
                          <a:spcPct val="93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buNone/>
                        <a:tabLst>
                          <a:tab pos="0" algn="l"/>
                          <a:tab pos="457200" algn="l"/>
                          <a:tab pos="914400" algn="l"/>
                          <a:tab pos="1371600" algn="l"/>
                          <a:tab pos="1828800" algn="l"/>
                          <a:tab pos="2286000" algn="l"/>
                          <a:tab pos="2743200" algn="l"/>
                          <a:tab pos="3200400" algn="l"/>
                          <a:tab pos="3657600" algn="l"/>
                          <a:tab pos="4114800" algn="l"/>
                          <a:tab pos="4572000" algn="l"/>
                          <a:tab pos="5029200" algn="l"/>
                          <a:tab pos="5486400" algn="l"/>
                          <a:tab pos="5943600" algn="l"/>
                          <a:tab pos="6400800" algn="l"/>
                          <a:tab pos="6858000" algn="l"/>
                          <a:tab pos="7315200" algn="l"/>
                          <a:tab pos="7772400" algn="l"/>
                          <a:tab pos="8229600" algn="l"/>
                          <a:tab pos="8686800" algn="l"/>
                          <a:tab pos="9144000" algn="l"/>
                        </a:tabLst>
                      </a:pPr>
                      <a:r>
                        <a:rPr kumimoji="0" lang="en-U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DejaVu Sans" charset="0"/>
                        </a:rPr>
                        <a:t>2038-01-01 00:00:00</a:t>
                      </a:r>
                    </a:p>
                  </a:txBody>
                  <a:tcPr marL="36000" marR="36000" marT="48347" marB="36000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57200" rtl="0" eaLnBrk="1" fontAlgn="base" latinLnBrk="0" hangingPunct="1">
                        <a:lnSpc>
                          <a:spcPct val="112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buNone/>
                        <a:tabLst>
                          <a:tab pos="0" algn="l"/>
                          <a:tab pos="457200" algn="l"/>
                          <a:tab pos="914400" algn="l"/>
                          <a:tab pos="1371600" algn="l"/>
                          <a:tab pos="1828800" algn="l"/>
                          <a:tab pos="2286000" algn="l"/>
                          <a:tab pos="2743200" algn="l"/>
                          <a:tab pos="3200400" algn="l"/>
                          <a:tab pos="3657600" algn="l"/>
                          <a:tab pos="4114800" algn="l"/>
                          <a:tab pos="4572000" algn="l"/>
                          <a:tab pos="5029200" algn="l"/>
                          <a:tab pos="5486400" algn="l"/>
                          <a:tab pos="5943600" algn="l"/>
                          <a:tab pos="6400800" algn="l"/>
                          <a:tab pos="6858000" algn="l"/>
                          <a:tab pos="7315200" algn="l"/>
                          <a:tab pos="7772400" algn="l"/>
                          <a:tab pos="8229600" algn="l"/>
                          <a:tab pos="8686800" algn="l"/>
                          <a:tab pos="9144000" algn="l"/>
                        </a:tabLst>
                      </a:pPr>
                      <a:r>
                        <a:rPr kumimoji="0" lang="en-U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Lucida Grande" charset="0"/>
                          <a:cs typeface="DejaVu Sans" charset="0"/>
                        </a:rPr>
                        <a:t>1</a:t>
                      </a:r>
                    </a:p>
                  </a:txBody>
                  <a:tcPr marL="36000" marR="36000" marT="36000" marB="36000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39725">
                <a:tc>
                  <a:txBody>
                    <a:bodyPr/>
                    <a:lstStyle/>
                    <a:p>
                      <a:pPr marL="0" marR="0" lvl="0" indent="0" algn="l" defTabSz="457200" rtl="0" eaLnBrk="1" fontAlgn="base" latinLnBrk="0" hangingPunct="1">
                        <a:lnSpc>
                          <a:spcPct val="112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buNone/>
                        <a:tabLst>
                          <a:tab pos="0" algn="l"/>
                          <a:tab pos="457200" algn="l"/>
                          <a:tab pos="914400" algn="l"/>
                          <a:tab pos="1371600" algn="l"/>
                          <a:tab pos="1828800" algn="l"/>
                          <a:tab pos="2286000" algn="l"/>
                          <a:tab pos="2743200" algn="l"/>
                          <a:tab pos="3200400" algn="l"/>
                          <a:tab pos="3657600" algn="l"/>
                          <a:tab pos="4114800" algn="l"/>
                          <a:tab pos="4572000" algn="l"/>
                          <a:tab pos="5029200" algn="l"/>
                          <a:tab pos="5486400" algn="l"/>
                          <a:tab pos="5943600" algn="l"/>
                          <a:tab pos="6400800" algn="l"/>
                          <a:tab pos="6858000" algn="l"/>
                          <a:tab pos="7315200" algn="l"/>
                          <a:tab pos="7772400" algn="l"/>
                          <a:tab pos="8229600" algn="l"/>
                          <a:tab pos="8686800" algn="l"/>
                          <a:tab pos="9144000" algn="l"/>
                        </a:tabLst>
                      </a:pPr>
                      <a:r>
                        <a:rPr kumimoji="0" lang="en-U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Lucida Grande" charset="0"/>
                          <a:cs typeface="DejaVu Sans" charset="0"/>
                        </a:rPr>
                        <a:t>max_connections</a:t>
                      </a:r>
                    </a:p>
                  </a:txBody>
                  <a:tcPr marL="36000" marR="36000" marT="36000" marB="36000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57200" rtl="0" eaLnBrk="1" fontAlgn="base" latinLnBrk="0" hangingPunct="1">
                        <a:lnSpc>
                          <a:spcPct val="112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buNone/>
                        <a:tabLst>
                          <a:tab pos="0" algn="l"/>
                          <a:tab pos="457200" algn="l"/>
                          <a:tab pos="914400" algn="l"/>
                          <a:tab pos="1371600" algn="l"/>
                          <a:tab pos="1828800" algn="l"/>
                          <a:tab pos="2286000" algn="l"/>
                          <a:tab pos="2743200" algn="l"/>
                          <a:tab pos="3200400" algn="l"/>
                          <a:tab pos="3657600" algn="l"/>
                          <a:tab pos="4114800" algn="l"/>
                          <a:tab pos="4572000" algn="l"/>
                          <a:tab pos="5029200" algn="l"/>
                          <a:tab pos="5486400" algn="l"/>
                          <a:tab pos="5943600" algn="l"/>
                          <a:tab pos="6400800" algn="l"/>
                          <a:tab pos="6858000" algn="l"/>
                          <a:tab pos="7315200" algn="l"/>
                          <a:tab pos="7772400" algn="l"/>
                          <a:tab pos="8229600" algn="l"/>
                          <a:tab pos="8686800" algn="l"/>
                          <a:tab pos="9144000" algn="l"/>
                        </a:tabLst>
                      </a:pPr>
                      <a:r>
                        <a:rPr kumimoji="0" lang="en-U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Lucida Grande" charset="0"/>
                          <a:cs typeface="DejaVu Sans" charset="0"/>
                        </a:rPr>
                        <a:t>80</a:t>
                      </a:r>
                    </a:p>
                  </a:txBody>
                  <a:tcPr marL="36000" marR="36000" marT="36000" marB="36000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57200" rtl="0" eaLnBrk="1" fontAlgn="base" latinLnBrk="0" hangingPunct="1">
                        <a:lnSpc>
                          <a:spcPct val="93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buNone/>
                        <a:tabLst>
                          <a:tab pos="0" algn="l"/>
                          <a:tab pos="457200" algn="l"/>
                          <a:tab pos="914400" algn="l"/>
                          <a:tab pos="1371600" algn="l"/>
                          <a:tab pos="1828800" algn="l"/>
                          <a:tab pos="2286000" algn="l"/>
                          <a:tab pos="2743200" algn="l"/>
                          <a:tab pos="3200400" algn="l"/>
                          <a:tab pos="3657600" algn="l"/>
                          <a:tab pos="4114800" algn="l"/>
                          <a:tab pos="4572000" algn="l"/>
                          <a:tab pos="5029200" algn="l"/>
                          <a:tab pos="5486400" algn="l"/>
                          <a:tab pos="5943600" algn="l"/>
                          <a:tab pos="6400800" algn="l"/>
                          <a:tab pos="6858000" algn="l"/>
                          <a:tab pos="7315200" algn="l"/>
                          <a:tab pos="7772400" algn="l"/>
                          <a:tab pos="8229600" algn="l"/>
                          <a:tab pos="8686800" algn="l"/>
                          <a:tab pos="9144000" algn="l"/>
                        </a:tabLst>
                      </a:pPr>
                      <a:r>
                        <a:rPr kumimoji="0" lang="en-U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DejaVu Sans" charset="0"/>
                        </a:rPr>
                        <a:t>2010-04-01 10:00:00</a:t>
                      </a:r>
                    </a:p>
                  </a:txBody>
                  <a:tcPr marL="36000" marR="36000" marT="48347" marB="36000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57200" rtl="0" eaLnBrk="1" fontAlgn="base" latinLnBrk="0" hangingPunct="1">
                        <a:lnSpc>
                          <a:spcPct val="93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buNone/>
                        <a:tabLst>
                          <a:tab pos="0" algn="l"/>
                          <a:tab pos="457200" algn="l"/>
                          <a:tab pos="914400" algn="l"/>
                          <a:tab pos="1371600" algn="l"/>
                          <a:tab pos="1828800" algn="l"/>
                          <a:tab pos="2286000" algn="l"/>
                          <a:tab pos="2743200" algn="l"/>
                          <a:tab pos="3200400" algn="l"/>
                          <a:tab pos="3657600" algn="l"/>
                          <a:tab pos="4114800" algn="l"/>
                          <a:tab pos="4572000" algn="l"/>
                          <a:tab pos="5029200" algn="l"/>
                          <a:tab pos="5486400" algn="l"/>
                          <a:tab pos="5943600" algn="l"/>
                          <a:tab pos="6400800" algn="l"/>
                          <a:tab pos="6858000" algn="l"/>
                          <a:tab pos="7315200" algn="l"/>
                          <a:tab pos="7772400" algn="l"/>
                          <a:tab pos="8229600" algn="l"/>
                          <a:tab pos="8686800" algn="l"/>
                          <a:tab pos="9144000" algn="l"/>
                        </a:tabLst>
                      </a:pPr>
                      <a:r>
                        <a:rPr kumimoji="0" lang="en-U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DejaVu Sans" charset="0"/>
                        </a:rPr>
                        <a:t>2038-01-01 00:00:00</a:t>
                      </a:r>
                    </a:p>
                  </a:txBody>
                  <a:tcPr marL="36000" marR="36000" marT="48347" marB="36000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57200" rtl="0" eaLnBrk="1" fontAlgn="base" latinLnBrk="0" hangingPunct="1">
                        <a:lnSpc>
                          <a:spcPct val="112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buNone/>
                        <a:tabLst>
                          <a:tab pos="0" algn="l"/>
                          <a:tab pos="457200" algn="l"/>
                          <a:tab pos="914400" algn="l"/>
                          <a:tab pos="1371600" algn="l"/>
                          <a:tab pos="1828800" algn="l"/>
                          <a:tab pos="2286000" algn="l"/>
                          <a:tab pos="2743200" algn="l"/>
                          <a:tab pos="3200400" algn="l"/>
                          <a:tab pos="3657600" algn="l"/>
                          <a:tab pos="4114800" algn="l"/>
                          <a:tab pos="4572000" algn="l"/>
                          <a:tab pos="5029200" algn="l"/>
                          <a:tab pos="5486400" algn="l"/>
                          <a:tab pos="5943600" algn="l"/>
                          <a:tab pos="6400800" algn="l"/>
                          <a:tab pos="6858000" algn="l"/>
                          <a:tab pos="7315200" algn="l"/>
                          <a:tab pos="7772400" algn="l"/>
                          <a:tab pos="8229600" algn="l"/>
                          <a:tab pos="8686800" algn="l"/>
                          <a:tab pos="9144000" algn="l"/>
                        </a:tabLst>
                      </a:pPr>
                      <a:r>
                        <a:rPr kumimoji="0" 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Lucida Grande" charset="0"/>
                          <a:cs typeface="DejaVu Sans" charset="0"/>
                        </a:rPr>
                        <a:t>1</a:t>
                      </a:r>
                    </a:p>
                  </a:txBody>
                  <a:tcPr marL="36000" marR="36000" marT="36000" marB="36000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3600" dirty="0" smtClean="0"/>
              <a:t>SCD-Type 2 – Change to 1 Variable</a:t>
            </a:r>
            <a:endParaRPr lang="en-CA" sz="36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9C27224-761B-40AA-BB01-172CDBAC516A}" type="slidenum">
              <a:rPr lang="en-US" smtClean="0"/>
              <a:pPr/>
              <a:t>21</a:t>
            </a:fld>
            <a:endParaRPr lang="en-US"/>
          </a:p>
        </p:txBody>
      </p:sp>
      <p:graphicFrame>
        <p:nvGraphicFramePr>
          <p:cNvPr id="8" name="Group 53"/>
          <p:cNvGraphicFramePr>
            <a:graphicFrameLocks noGrp="1"/>
          </p:cNvGraphicFramePr>
          <p:nvPr/>
        </p:nvGraphicFramePr>
        <p:xfrm>
          <a:off x="625475" y="1084263"/>
          <a:ext cx="3349625" cy="2025769"/>
        </p:xfrm>
        <a:graphic>
          <a:graphicData uri="http://schemas.openxmlformats.org/drawingml/2006/table">
            <a:tbl>
              <a:tblPr/>
              <a:tblGrid>
                <a:gridCol w="2308225"/>
                <a:gridCol w="1041400"/>
              </a:tblGrid>
              <a:tr h="336550">
                <a:tc gridSpan="2">
                  <a:txBody>
                    <a:bodyPr/>
                    <a:lstStyle/>
                    <a:p>
                      <a:pPr marL="0" marR="0" lvl="0" indent="0" algn="ctr" defTabSz="457200" rtl="0" eaLnBrk="1" fontAlgn="base" latinLnBrk="0" hangingPunct="1">
                        <a:lnSpc>
                          <a:spcPct val="93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buNone/>
                        <a:tabLst>
                          <a:tab pos="0" algn="l"/>
                          <a:tab pos="457200" algn="l"/>
                          <a:tab pos="914400" algn="l"/>
                          <a:tab pos="1371600" algn="l"/>
                          <a:tab pos="1828800" algn="l"/>
                          <a:tab pos="2286000" algn="l"/>
                          <a:tab pos="2743200" algn="l"/>
                          <a:tab pos="3200400" algn="l"/>
                          <a:tab pos="3657600" algn="l"/>
                          <a:tab pos="4114800" algn="l"/>
                          <a:tab pos="4572000" algn="l"/>
                          <a:tab pos="5029200" algn="l"/>
                          <a:tab pos="5486400" algn="l"/>
                          <a:tab pos="5943600" algn="l"/>
                          <a:tab pos="6400800" algn="l"/>
                          <a:tab pos="6858000" algn="l"/>
                          <a:tab pos="7315200" algn="l"/>
                          <a:tab pos="7772400" algn="l"/>
                          <a:tab pos="8229600" algn="l"/>
                          <a:tab pos="8686800" algn="l"/>
                          <a:tab pos="9144000" algn="l"/>
                        </a:tabLst>
                      </a:pPr>
                      <a:r>
                        <a:rPr kumimoji="0" 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DejaVu Sans" charset="0"/>
                        </a:rPr>
                        <a:t>Previous Instance Values</a:t>
                      </a:r>
                    </a:p>
                  </a:txBody>
                  <a:tcPr marL="36000" marR="36000" marT="51876" marB="36000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CA"/>
                    </a:p>
                  </a:txBody>
                  <a:tcPr/>
                </a:tc>
              </a:tr>
              <a:tr h="336550">
                <a:tc>
                  <a:txBody>
                    <a:bodyPr/>
                    <a:lstStyle/>
                    <a:p>
                      <a:pPr marL="0" marR="0" lvl="0" indent="0" algn="l" defTabSz="457200" rtl="0" eaLnBrk="1" fontAlgn="base" latinLnBrk="0" hangingPunct="1">
                        <a:lnSpc>
                          <a:spcPct val="112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buNone/>
                        <a:tabLst>
                          <a:tab pos="0" algn="l"/>
                          <a:tab pos="457200" algn="l"/>
                          <a:tab pos="914400" algn="l"/>
                          <a:tab pos="1371600" algn="l"/>
                          <a:tab pos="1828800" algn="l"/>
                          <a:tab pos="2286000" algn="l"/>
                          <a:tab pos="2743200" algn="l"/>
                          <a:tab pos="3200400" algn="l"/>
                          <a:tab pos="3657600" algn="l"/>
                          <a:tab pos="4114800" algn="l"/>
                          <a:tab pos="4572000" algn="l"/>
                          <a:tab pos="5029200" algn="l"/>
                          <a:tab pos="5486400" algn="l"/>
                          <a:tab pos="5943600" algn="l"/>
                          <a:tab pos="6400800" algn="l"/>
                          <a:tab pos="6858000" algn="l"/>
                          <a:tab pos="7315200" algn="l"/>
                          <a:tab pos="7772400" algn="l"/>
                          <a:tab pos="8229600" algn="l"/>
                          <a:tab pos="8686800" algn="l"/>
                          <a:tab pos="9144000" algn="l"/>
                        </a:tabLst>
                      </a:pPr>
                      <a:r>
                        <a:rPr kumimoji="0" lang="en-U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Lucida Grande" charset="0"/>
                          <a:cs typeface="DejaVu Sans" charset="0"/>
                        </a:rPr>
                        <a:t>variable_name</a:t>
                      </a:r>
                    </a:p>
                  </a:txBody>
                  <a:tcPr marL="36000" marR="36000" marT="36000" marB="36000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36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57200" rtl="0" eaLnBrk="1" fontAlgn="base" latinLnBrk="0" hangingPunct="1">
                        <a:lnSpc>
                          <a:spcPct val="112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buNone/>
                        <a:tabLst>
                          <a:tab pos="0" algn="l"/>
                          <a:tab pos="457200" algn="l"/>
                          <a:tab pos="914400" algn="l"/>
                          <a:tab pos="1371600" algn="l"/>
                          <a:tab pos="1828800" algn="l"/>
                          <a:tab pos="2286000" algn="l"/>
                          <a:tab pos="2743200" algn="l"/>
                          <a:tab pos="3200400" algn="l"/>
                          <a:tab pos="3657600" algn="l"/>
                          <a:tab pos="4114800" algn="l"/>
                          <a:tab pos="4572000" algn="l"/>
                          <a:tab pos="5029200" algn="l"/>
                          <a:tab pos="5486400" algn="l"/>
                          <a:tab pos="5943600" algn="l"/>
                          <a:tab pos="6400800" algn="l"/>
                          <a:tab pos="6858000" algn="l"/>
                          <a:tab pos="7315200" algn="l"/>
                          <a:tab pos="7772400" algn="l"/>
                          <a:tab pos="8229600" algn="l"/>
                          <a:tab pos="8686800" algn="l"/>
                          <a:tab pos="9144000" algn="l"/>
                        </a:tabLst>
                      </a:pPr>
                      <a:r>
                        <a:rPr kumimoji="0" lang="en-U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Lucida Grande" charset="0"/>
                          <a:cs typeface="DejaVu Sans" charset="0"/>
                        </a:rPr>
                        <a:t>value</a:t>
                      </a:r>
                    </a:p>
                  </a:txBody>
                  <a:tcPr marL="36000" marR="36000" marT="36000" marB="36000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36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36550">
                <a:tc>
                  <a:txBody>
                    <a:bodyPr/>
                    <a:lstStyle/>
                    <a:p>
                      <a:pPr marL="0" marR="0" lvl="0" indent="0" algn="l" defTabSz="457200" rtl="0" eaLnBrk="1" fontAlgn="base" latinLnBrk="0" hangingPunct="1">
                        <a:lnSpc>
                          <a:spcPct val="112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buNone/>
                        <a:tabLst>
                          <a:tab pos="0" algn="l"/>
                          <a:tab pos="457200" algn="l"/>
                          <a:tab pos="914400" algn="l"/>
                          <a:tab pos="1371600" algn="l"/>
                          <a:tab pos="1828800" algn="l"/>
                          <a:tab pos="2286000" algn="l"/>
                          <a:tab pos="2743200" algn="l"/>
                          <a:tab pos="3200400" algn="l"/>
                          <a:tab pos="3657600" algn="l"/>
                          <a:tab pos="4114800" algn="l"/>
                          <a:tab pos="4572000" algn="l"/>
                          <a:tab pos="5029200" algn="l"/>
                          <a:tab pos="5486400" algn="l"/>
                          <a:tab pos="5943600" algn="l"/>
                          <a:tab pos="6400800" algn="l"/>
                          <a:tab pos="6858000" algn="l"/>
                          <a:tab pos="7315200" algn="l"/>
                          <a:tab pos="7772400" algn="l"/>
                          <a:tab pos="8229600" algn="l"/>
                          <a:tab pos="8686800" algn="l"/>
                          <a:tab pos="9144000" algn="l"/>
                        </a:tabLst>
                      </a:pPr>
                      <a:r>
                        <a:rPr kumimoji="0" lang="en-U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Lucida Grande" charset="0"/>
                          <a:cs typeface="DejaVu Sans" charset="0"/>
                        </a:rPr>
                        <a:t>auto_increment_increment</a:t>
                      </a:r>
                    </a:p>
                  </a:txBody>
                  <a:tcPr marL="36000" marR="36000" marT="36000" marB="36000" horzOverflow="overflow">
                    <a:lnL>
                      <a:noFill/>
                    </a:lnL>
                    <a:lnR>
                      <a:noFill/>
                    </a:lnR>
                    <a:lnT w="36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57200" rtl="0" eaLnBrk="1" fontAlgn="base" latinLnBrk="0" hangingPunct="1">
                        <a:lnSpc>
                          <a:spcPct val="112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buNone/>
                        <a:tabLst>
                          <a:tab pos="0" algn="l"/>
                          <a:tab pos="457200" algn="l"/>
                          <a:tab pos="914400" algn="l"/>
                          <a:tab pos="1371600" algn="l"/>
                          <a:tab pos="1828800" algn="l"/>
                          <a:tab pos="2286000" algn="l"/>
                          <a:tab pos="2743200" algn="l"/>
                          <a:tab pos="3200400" algn="l"/>
                          <a:tab pos="3657600" algn="l"/>
                          <a:tab pos="4114800" algn="l"/>
                          <a:tab pos="4572000" algn="l"/>
                          <a:tab pos="5029200" algn="l"/>
                          <a:tab pos="5486400" algn="l"/>
                          <a:tab pos="5943600" algn="l"/>
                          <a:tab pos="6400800" algn="l"/>
                          <a:tab pos="6858000" algn="l"/>
                          <a:tab pos="7315200" algn="l"/>
                          <a:tab pos="7772400" algn="l"/>
                          <a:tab pos="8229600" algn="l"/>
                          <a:tab pos="8686800" algn="l"/>
                          <a:tab pos="9144000" algn="l"/>
                        </a:tabLst>
                      </a:pPr>
                      <a:r>
                        <a:rPr kumimoji="0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Lucida Grande" charset="0"/>
                          <a:cs typeface="DejaVu Sans" charset="0"/>
                        </a:rPr>
                        <a:t>1</a:t>
                      </a:r>
                    </a:p>
                  </a:txBody>
                  <a:tcPr marL="36000" marR="36000" marT="36000" marB="36000" horzOverflow="overflow">
                    <a:lnL>
                      <a:noFill/>
                    </a:lnL>
                    <a:lnR>
                      <a:noFill/>
                    </a:lnR>
                    <a:lnT w="36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36550">
                <a:tc>
                  <a:txBody>
                    <a:bodyPr/>
                    <a:lstStyle/>
                    <a:p>
                      <a:pPr marL="0" marR="0" lvl="0" indent="0" algn="l" defTabSz="457200" rtl="0" eaLnBrk="1" fontAlgn="base" latinLnBrk="0" hangingPunct="1">
                        <a:lnSpc>
                          <a:spcPct val="112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buNone/>
                        <a:tabLst>
                          <a:tab pos="0" algn="l"/>
                          <a:tab pos="457200" algn="l"/>
                          <a:tab pos="914400" algn="l"/>
                          <a:tab pos="1371600" algn="l"/>
                          <a:tab pos="1828800" algn="l"/>
                          <a:tab pos="2286000" algn="l"/>
                          <a:tab pos="2743200" algn="l"/>
                          <a:tab pos="3200400" algn="l"/>
                          <a:tab pos="3657600" algn="l"/>
                          <a:tab pos="4114800" algn="l"/>
                          <a:tab pos="4572000" algn="l"/>
                          <a:tab pos="5029200" algn="l"/>
                          <a:tab pos="5486400" algn="l"/>
                          <a:tab pos="5943600" algn="l"/>
                          <a:tab pos="6400800" algn="l"/>
                          <a:tab pos="6858000" algn="l"/>
                          <a:tab pos="7315200" algn="l"/>
                          <a:tab pos="7772400" algn="l"/>
                          <a:tab pos="8229600" algn="l"/>
                          <a:tab pos="8686800" algn="l"/>
                          <a:tab pos="9144000" algn="l"/>
                        </a:tabLst>
                      </a:pPr>
                      <a:r>
                        <a:rPr kumimoji="0" lang="en-U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Lucida Grande" charset="0"/>
                          <a:cs typeface="DejaVu Sans" charset="0"/>
                        </a:rPr>
                        <a:t>auto_increment_offset</a:t>
                      </a:r>
                    </a:p>
                  </a:txBody>
                  <a:tcPr marL="36000" marR="36000" marT="36000" marB="36000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57200" rtl="0" eaLnBrk="1" fontAlgn="base" latinLnBrk="0" hangingPunct="1">
                        <a:lnSpc>
                          <a:spcPct val="112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buNone/>
                        <a:tabLst>
                          <a:tab pos="0" algn="l"/>
                          <a:tab pos="457200" algn="l"/>
                          <a:tab pos="914400" algn="l"/>
                          <a:tab pos="1371600" algn="l"/>
                          <a:tab pos="1828800" algn="l"/>
                          <a:tab pos="2286000" algn="l"/>
                          <a:tab pos="2743200" algn="l"/>
                          <a:tab pos="3200400" algn="l"/>
                          <a:tab pos="3657600" algn="l"/>
                          <a:tab pos="4114800" algn="l"/>
                          <a:tab pos="4572000" algn="l"/>
                          <a:tab pos="5029200" algn="l"/>
                          <a:tab pos="5486400" algn="l"/>
                          <a:tab pos="5943600" algn="l"/>
                          <a:tab pos="6400800" algn="l"/>
                          <a:tab pos="6858000" algn="l"/>
                          <a:tab pos="7315200" algn="l"/>
                          <a:tab pos="7772400" algn="l"/>
                          <a:tab pos="8229600" algn="l"/>
                          <a:tab pos="8686800" algn="l"/>
                          <a:tab pos="9144000" algn="l"/>
                        </a:tabLst>
                      </a:pPr>
                      <a:r>
                        <a:rPr kumimoji="0" lang="en-U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Lucida Grande" charset="0"/>
                          <a:cs typeface="DejaVu Sans" charset="0"/>
                        </a:rPr>
                        <a:t>1</a:t>
                      </a:r>
                    </a:p>
                  </a:txBody>
                  <a:tcPr marL="36000" marR="36000" marT="36000" marB="36000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36550">
                <a:tc>
                  <a:txBody>
                    <a:bodyPr/>
                    <a:lstStyle/>
                    <a:p>
                      <a:pPr marL="0" marR="0" lvl="0" indent="0" algn="l" defTabSz="457200" rtl="0" eaLnBrk="1" fontAlgn="base" latinLnBrk="0" hangingPunct="1">
                        <a:lnSpc>
                          <a:spcPct val="112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buNone/>
                        <a:tabLst>
                          <a:tab pos="0" algn="l"/>
                          <a:tab pos="457200" algn="l"/>
                          <a:tab pos="914400" algn="l"/>
                          <a:tab pos="1371600" algn="l"/>
                          <a:tab pos="1828800" algn="l"/>
                          <a:tab pos="2286000" algn="l"/>
                          <a:tab pos="2743200" algn="l"/>
                          <a:tab pos="3200400" algn="l"/>
                          <a:tab pos="3657600" algn="l"/>
                          <a:tab pos="4114800" algn="l"/>
                          <a:tab pos="4572000" algn="l"/>
                          <a:tab pos="5029200" algn="l"/>
                          <a:tab pos="5486400" algn="l"/>
                          <a:tab pos="5943600" algn="l"/>
                          <a:tab pos="6400800" algn="l"/>
                          <a:tab pos="6858000" algn="l"/>
                          <a:tab pos="7315200" algn="l"/>
                          <a:tab pos="7772400" algn="l"/>
                          <a:tab pos="8229600" algn="l"/>
                          <a:tab pos="8686800" algn="l"/>
                          <a:tab pos="9144000" algn="l"/>
                        </a:tabLst>
                      </a:pPr>
                      <a:r>
                        <a:rPr kumimoji="0" lang="en-U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Lucida Grande" charset="0"/>
                          <a:cs typeface="DejaVu Sans" charset="0"/>
                        </a:rPr>
                        <a:t>log</a:t>
                      </a:r>
                    </a:p>
                  </a:txBody>
                  <a:tcPr marL="36000" marR="36000" marT="36000" marB="36000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57200" rtl="0" eaLnBrk="1" fontAlgn="base" latinLnBrk="0" hangingPunct="1">
                        <a:lnSpc>
                          <a:spcPct val="112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buNone/>
                        <a:tabLst>
                          <a:tab pos="0" algn="l"/>
                          <a:tab pos="457200" algn="l"/>
                          <a:tab pos="914400" algn="l"/>
                          <a:tab pos="1371600" algn="l"/>
                          <a:tab pos="1828800" algn="l"/>
                          <a:tab pos="2286000" algn="l"/>
                          <a:tab pos="2743200" algn="l"/>
                          <a:tab pos="3200400" algn="l"/>
                          <a:tab pos="3657600" algn="l"/>
                          <a:tab pos="4114800" algn="l"/>
                          <a:tab pos="4572000" algn="l"/>
                          <a:tab pos="5029200" algn="l"/>
                          <a:tab pos="5486400" algn="l"/>
                          <a:tab pos="5943600" algn="l"/>
                          <a:tab pos="6400800" algn="l"/>
                          <a:tab pos="6858000" algn="l"/>
                          <a:tab pos="7315200" algn="l"/>
                          <a:tab pos="7772400" algn="l"/>
                          <a:tab pos="8229600" algn="l"/>
                          <a:tab pos="8686800" algn="l"/>
                          <a:tab pos="9144000" algn="l"/>
                        </a:tabLst>
                      </a:pPr>
                      <a:r>
                        <a:rPr kumimoji="0" lang="en-U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Lucida Grande" charset="0"/>
                          <a:cs typeface="DejaVu Sans" charset="0"/>
                        </a:rPr>
                        <a:t>the.log</a:t>
                      </a:r>
                    </a:p>
                  </a:txBody>
                  <a:tcPr marL="36000" marR="36000" marT="36000" marB="36000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36550">
                <a:tc>
                  <a:txBody>
                    <a:bodyPr/>
                    <a:lstStyle/>
                    <a:p>
                      <a:pPr marL="0" marR="0" lvl="0" indent="0" algn="l" defTabSz="457200" rtl="0" eaLnBrk="1" fontAlgn="base" latinLnBrk="0" hangingPunct="1">
                        <a:lnSpc>
                          <a:spcPct val="112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buNone/>
                        <a:tabLst>
                          <a:tab pos="0" algn="l"/>
                          <a:tab pos="457200" algn="l"/>
                          <a:tab pos="914400" algn="l"/>
                          <a:tab pos="1371600" algn="l"/>
                          <a:tab pos="1828800" algn="l"/>
                          <a:tab pos="2286000" algn="l"/>
                          <a:tab pos="2743200" algn="l"/>
                          <a:tab pos="3200400" algn="l"/>
                          <a:tab pos="3657600" algn="l"/>
                          <a:tab pos="4114800" algn="l"/>
                          <a:tab pos="4572000" algn="l"/>
                          <a:tab pos="5029200" algn="l"/>
                          <a:tab pos="5486400" algn="l"/>
                          <a:tab pos="5943600" algn="l"/>
                          <a:tab pos="6400800" algn="l"/>
                          <a:tab pos="6858000" algn="l"/>
                          <a:tab pos="7315200" algn="l"/>
                          <a:tab pos="7772400" algn="l"/>
                          <a:tab pos="8229600" algn="l"/>
                          <a:tab pos="8686800" algn="l"/>
                          <a:tab pos="9144000" algn="l"/>
                        </a:tabLst>
                      </a:pPr>
                      <a:r>
                        <a:rPr kumimoji="0" lang="en-U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Lucida Grande" charset="0"/>
                          <a:cs typeface="DejaVu Sans" charset="0"/>
                        </a:rPr>
                        <a:t>max_connections</a:t>
                      </a:r>
                    </a:p>
                  </a:txBody>
                  <a:tcPr marL="36000" marR="36000" marT="36000" marB="36000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57200" rtl="0" eaLnBrk="1" fontAlgn="base" latinLnBrk="0" hangingPunct="1">
                        <a:lnSpc>
                          <a:spcPct val="112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buNone/>
                        <a:tabLst>
                          <a:tab pos="0" algn="l"/>
                          <a:tab pos="457200" algn="l"/>
                          <a:tab pos="914400" algn="l"/>
                          <a:tab pos="1371600" algn="l"/>
                          <a:tab pos="1828800" algn="l"/>
                          <a:tab pos="2286000" algn="l"/>
                          <a:tab pos="2743200" algn="l"/>
                          <a:tab pos="3200400" algn="l"/>
                          <a:tab pos="3657600" algn="l"/>
                          <a:tab pos="4114800" algn="l"/>
                          <a:tab pos="4572000" algn="l"/>
                          <a:tab pos="5029200" algn="l"/>
                          <a:tab pos="5486400" algn="l"/>
                          <a:tab pos="5943600" algn="l"/>
                          <a:tab pos="6400800" algn="l"/>
                          <a:tab pos="6858000" algn="l"/>
                          <a:tab pos="7315200" algn="l"/>
                          <a:tab pos="7772400" algn="l"/>
                          <a:tab pos="8229600" algn="l"/>
                          <a:tab pos="8686800" algn="l"/>
                          <a:tab pos="9144000" algn="l"/>
                        </a:tabLst>
                      </a:pPr>
                      <a:r>
                        <a:rPr kumimoji="0" 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Lucida Grande" charset="0"/>
                          <a:cs typeface="DejaVu Sans" charset="0"/>
                        </a:rPr>
                        <a:t>80</a:t>
                      </a:r>
                    </a:p>
                  </a:txBody>
                  <a:tcPr marL="36000" marR="36000" marT="36000" marB="36000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9" name="Group 39"/>
          <p:cNvGraphicFramePr>
            <a:graphicFrameLocks noGrp="1"/>
          </p:cNvGraphicFramePr>
          <p:nvPr/>
        </p:nvGraphicFramePr>
        <p:xfrm>
          <a:off x="5011738" y="1096963"/>
          <a:ext cx="3349625" cy="2025769"/>
        </p:xfrm>
        <a:graphic>
          <a:graphicData uri="http://schemas.openxmlformats.org/drawingml/2006/table">
            <a:tbl>
              <a:tblPr/>
              <a:tblGrid>
                <a:gridCol w="2308225"/>
                <a:gridCol w="1041400"/>
              </a:tblGrid>
              <a:tr h="336550">
                <a:tc gridSpan="2">
                  <a:txBody>
                    <a:bodyPr/>
                    <a:lstStyle/>
                    <a:p>
                      <a:pPr marL="0" marR="0" lvl="0" indent="0" algn="ctr" defTabSz="457200" rtl="0" eaLnBrk="1" fontAlgn="base" latinLnBrk="0" hangingPunct="1">
                        <a:lnSpc>
                          <a:spcPct val="93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buNone/>
                        <a:tabLst>
                          <a:tab pos="0" algn="l"/>
                          <a:tab pos="457200" algn="l"/>
                          <a:tab pos="914400" algn="l"/>
                          <a:tab pos="1371600" algn="l"/>
                          <a:tab pos="1828800" algn="l"/>
                          <a:tab pos="2286000" algn="l"/>
                          <a:tab pos="2743200" algn="l"/>
                          <a:tab pos="3200400" algn="l"/>
                          <a:tab pos="3657600" algn="l"/>
                          <a:tab pos="4114800" algn="l"/>
                          <a:tab pos="4572000" algn="l"/>
                          <a:tab pos="5029200" algn="l"/>
                          <a:tab pos="5486400" algn="l"/>
                          <a:tab pos="5943600" algn="l"/>
                          <a:tab pos="6400800" algn="l"/>
                          <a:tab pos="6858000" algn="l"/>
                          <a:tab pos="7315200" algn="l"/>
                          <a:tab pos="7772400" algn="l"/>
                          <a:tab pos="8229600" algn="l"/>
                          <a:tab pos="8686800" algn="l"/>
                          <a:tab pos="9144000" algn="l"/>
                        </a:tabLst>
                      </a:pPr>
                      <a:r>
                        <a:rPr kumimoji="0" 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DejaVu Sans" charset="0"/>
                        </a:rPr>
                        <a:t>Changed Instance Values</a:t>
                      </a:r>
                    </a:p>
                  </a:txBody>
                  <a:tcPr marL="36000" marR="36000" marT="51876" marB="36000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CA"/>
                    </a:p>
                  </a:txBody>
                  <a:tcPr/>
                </a:tc>
              </a:tr>
              <a:tr h="336550">
                <a:tc>
                  <a:txBody>
                    <a:bodyPr/>
                    <a:lstStyle/>
                    <a:p>
                      <a:pPr marL="0" marR="0" lvl="0" indent="0" algn="l" defTabSz="457200" rtl="0" eaLnBrk="1" fontAlgn="base" latinLnBrk="0" hangingPunct="1">
                        <a:lnSpc>
                          <a:spcPct val="112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buNone/>
                        <a:tabLst>
                          <a:tab pos="0" algn="l"/>
                          <a:tab pos="457200" algn="l"/>
                          <a:tab pos="914400" algn="l"/>
                          <a:tab pos="1371600" algn="l"/>
                          <a:tab pos="1828800" algn="l"/>
                          <a:tab pos="2286000" algn="l"/>
                          <a:tab pos="2743200" algn="l"/>
                          <a:tab pos="3200400" algn="l"/>
                          <a:tab pos="3657600" algn="l"/>
                          <a:tab pos="4114800" algn="l"/>
                          <a:tab pos="4572000" algn="l"/>
                          <a:tab pos="5029200" algn="l"/>
                          <a:tab pos="5486400" algn="l"/>
                          <a:tab pos="5943600" algn="l"/>
                          <a:tab pos="6400800" algn="l"/>
                          <a:tab pos="6858000" algn="l"/>
                          <a:tab pos="7315200" algn="l"/>
                          <a:tab pos="7772400" algn="l"/>
                          <a:tab pos="8229600" algn="l"/>
                          <a:tab pos="8686800" algn="l"/>
                          <a:tab pos="9144000" algn="l"/>
                        </a:tabLst>
                      </a:pPr>
                      <a:r>
                        <a:rPr kumimoji="0" lang="en-U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Lucida Grande" charset="0"/>
                          <a:cs typeface="DejaVu Sans" charset="0"/>
                        </a:rPr>
                        <a:t>variable_name</a:t>
                      </a:r>
                    </a:p>
                  </a:txBody>
                  <a:tcPr marL="36000" marR="36000" marT="36000" marB="36000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36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57200" rtl="0" eaLnBrk="1" fontAlgn="base" latinLnBrk="0" hangingPunct="1">
                        <a:lnSpc>
                          <a:spcPct val="112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buNone/>
                        <a:tabLst>
                          <a:tab pos="0" algn="l"/>
                          <a:tab pos="457200" algn="l"/>
                          <a:tab pos="914400" algn="l"/>
                          <a:tab pos="1371600" algn="l"/>
                          <a:tab pos="1828800" algn="l"/>
                          <a:tab pos="2286000" algn="l"/>
                          <a:tab pos="2743200" algn="l"/>
                          <a:tab pos="3200400" algn="l"/>
                          <a:tab pos="3657600" algn="l"/>
                          <a:tab pos="4114800" algn="l"/>
                          <a:tab pos="4572000" algn="l"/>
                          <a:tab pos="5029200" algn="l"/>
                          <a:tab pos="5486400" algn="l"/>
                          <a:tab pos="5943600" algn="l"/>
                          <a:tab pos="6400800" algn="l"/>
                          <a:tab pos="6858000" algn="l"/>
                          <a:tab pos="7315200" algn="l"/>
                          <a:tab pos="7772400" algn="l"/>
                          <a:tab pos="8229600" algn="l"/>
                          <a:tab pos="8686800" algn="l"/>
                          <a:tab pos="9144000" algn="l"/>
                        </a:tabLst>
                      </a:pPr>
                      <a:r>
                        <a:rPr kumimoji="0" lang="en-U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Lucida Grande" charset="0"/>
                          <a:cs typeface="DejaVu Sans" charset="0"/>
                        </a:rPr>
                        <a:t>value</a:t>
                      </a:r>
                    </a:p>
                  </a:txBody>
                  <a:tcPr marL="36000" marR="36000" marT="36000" marB="36000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36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36550">
                <a:tc>
                  <a:txBody>
                    <a:bodyPr/>
                    <a:lstStyle/>
                    <a:p>
                      <a:pPr marL="0" marR="0" lvl="0" indent="0" algn="l" defTabSz="457200" rtl="0" eaLnBrk="1" fontAlgn="base" latinLnBrk="0" hangingPunct="1">
                        <a:lnSpc>
                          <a:spcPct val="112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buNone/>
                        <a:tabLst>
                          <a:tab pos="0" algn="l"/>
                          <a:tab pos="457200" algn="l"/>
                          <a:tab pos="914400" algn="l"/>
                          <a:tab pos="1371600" algn="l"/>
                          <a:tab pos="1828800" algn="l"/>
                          <a:tab pos="2286000" algn="l"/>
                          <a:tab pos="2743200" algn="l"/>
                          <a:tab pos="3200400" algn="l"/>
                          <a:tab pos="3657600" algn="l"/>
                          <a:tab pos="4114800" algn="l"/>
                          <a:tab pos="4572000" algn="l"/>
                          <a:tab pos="5029200" algn="l"/>
                          <a:tab pos="5486400" algn="l"/>
                          <a:tab pos="5943600" algn="l"/>
                          <a:tab pos="6400800" algn="l"/>
                          <a:tab pos="6858000" algn="l"/>
                          <a:tab pos="7315200" algn="l"/>
                          <a:tab pos="7772400" algn="l"/>
                          <a:tab pos="8229600" algn="l"/>
                          <a:tab pos="8686800" algn="l"/>
                          <a:tab pos="9144000" algn="l"/>
                        </a:tabLst>
                      </a:pPr>
                      <a:r>
                        <a:rPr kumimoji="0" lang="en-U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Lucida Grande" charset="0"/>
                          <a:cs typeface="DejaVu Sans" charset="0"/>
                        </a:rPr>
                        <a:t>auto_increment_increment</a:t>
                      </a:r>
                    </a:p>
                  </a:txBody>
                  <a:tcPr marL="36000" marR="36000" marT="36000" marB="36000" horzOverflow="overflow">
                    <a:lnL>
                      <a:noFill/>
                    </a:lnL>
                    <a:lnR>
                      <a:noFill/>
                    </a:lnR>
                    <a:lnT w="36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57200" rtl="0" eaLnBrk="1" fontAlgn="base" latinLnBrk="0" hangingPunct="1">
                        <a:lnSpc>
                          <a:spcPct val="112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buNone/>
                        <a:tabLst>
                          <a:tab pos="0" algn="l"/>
                          <a:tab pos="457200" algn="l"/>
                          <a:tab pos="914400" algn="l"/>
                          <a:tab pos="1371600" algn="l"/>
                          <a:tab pos="1828800" algn="l"/>
                          <a:tab pos="2286000" algn="l"/>
                          <a:tab pos="2743200" algn="l"/>
                          <a:tab pos="3200400" algn="l"/>
                          <a:tab pos="3657600" algn="l"/>
                          <a:tab pos="4114800" algn="l"/>
                          <a:tab pos="4572000" algn="l"/>
                          <a:tab pos="5029200" algn="l"/>
                          <a:tab pos="5486400" algn="l"/>
                          <a:tab pos="5943600" algn="l"/>
                          <a:tab pos="6400800" algn="l"/>
                          <a:tab pos="6858000" algn="l"/>
                          <a:tab pos="7315200" algn="l"/>
                          <a:tab pos="7772400" algn="l"/>
                          <a:tab pos="8229600" algn="l"/>
                          <a:tab pos="8686800" algn="l"/>
                          <a:tab pos="9144000" algn="l"/>
                        </a:tabLst>
                      </a:pPr>
                      <a:r>
                        <a:rPr kumimoji="0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Lucida Grande" charset="0"/>
                          <a:cs typeface="DejaVu Sans" charset="0"/>
                        </a:rPr>
                        <a:t>2</a:t>
                      </a:r>
                    </a:p>
                  </a:txBody>
                  <a:tcPr marL="36000" marR="36000" marT="36000" marB="36000" horzOverflow="overflow">
                    <a:lnL>
                      <a:noFill/>
                    </a:lnL>
                    <a:lnR>
                      <a:noFill/>
                    </a:lnR>
                    <a:lnT w="36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36550">
                <a:tc>
                  <a:txBody>
                    <a:bodyPr/>
                    <a:lstStyle/>
                    <a:p>
                      <a:pPr marL="0" marR="0" lvl="0" indent="0" algn="l" defTabSz="457200" rtl="0" eaLnBrk="1" fontAlgn="base" latinLnBrk="0" hangingPunct="1">
                        <a:lnSpc>
                          <a:spcPct val="112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buNone/>
                        <a:tabLst>
                          <a:tab pos="0" algn="l"/>
                          <a:tab pos="457200" algn="l"/>
                          <a:tab pos="914400" algn="l"/>
                          <a:tab pos="1371600" algn="l"/>
                          <a:tab pos="1828800" algn="l"/>
                          <a:tab pos="2286000" algn="l"/>
                          <a:tab pos="2743200" algn="l"/>
                          <a:tab pos="3200400" algn="l"/>
                          <a:tab pos="3657600" algn="l"/>
                          <a:tab pos="4114800" algn="l"/>
                          <a:tab pos="4572000" algn="l"/>
                          <a:tab pos="5029200" algn="l"/>
                          <a:tab pos="5486400" algn="l"/>
                          <a:tab pos="5943600" algn="l"/>
                          <a:tab pos="6400800" algn="l"/>
                          <a:tab pos="6858000" algn="l"/>
                          <a:tab pos="7315200" algn="l"/>
                          <a:tab pos="7772400" algn="l"/>
                          <a:tab pos="8229600" algn="l"/>
                          <a:tab pos="8686800" algn="l"/>
                          <a:tab pos="9144000" algn="l"/>
                        </a:tabLst>
                      </a:pPr>
                      <a:r>
                        <a:rPr kumimoji="0" lang="en-U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Lucida Grande" charset="0"/>
                          <a:cs typeface="DejaVu Sans" charset="0"/>
                        </a:rPr>
                        <a:t>auto_increment_offset</a:t>
                      </a:r>
                    </a:p>
                  </a:txBody>
                  <a:tcPr marL="36000" marR="36000" marT="36000" marB="36000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57200" rtl="0" eaLnBrk="1" fontAlgn="base" latinLnBrk="0" hangingPunct="1">
                        <a:lnSpc>
                          <a:spcPct val="112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buNone/>
                        <a:tabLst>
                          <a:tab pos="0" algn="l"/>
                          <a:tab pos="457200" algn="l"/>
                          <a:tab pos="914400" algn="l"/>
                          <a:tab pos="1371600" algn="l"/>
                          <a:tab pos="1828800" algn="l"/>
                          <a:tab pos="2286000" algn="l"/>
                          <a:tab pos="2743200" algn="l"/>
                          <a:tab pos="3200400" algn="l"/>
                          <a:tab pos="3657600" algn="l"/>
                          <a:tab pos="4114800" algn="l"/>
                          <a:tab pos="4572000" algn="l"/>
                          <a:tab pos="5029200" algn="l"/>
                          <a:tab pos="5486400" algn="l"/>
                          <a:tab pos="5943600" algn="l"/>
                          <a:tab pos="6400800" algn="l"/>
                          <a:tab pos="6858000" algn="l"/>
                          <a:tab pos="7315200" algn="l"/>
                          <a:tab pos="7772400" algn="l"/>
                          <a:tab pos="8229600" algn="l"/>
                          <a:tab pos="8686800" algn="l"/>
                          <a:tab pos="9144000" algn="l"/>
                        </a:tabLst>
                      </a:pPr>
                      <a:r>
                        <a:rPr kumimoji="0" lang="en-U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Lucida Grande" charset="0"/>
                          <a:cs typeface="DejaVu Sans" charset="0"/>
                        </a:rPr>
                        <a:t>1</a:t>
                      </a:r>
                    </a:p>
                  </a:txBody>
                  <a:tcPr marL="36000" marR="36000" marT="36000" marB="36000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36550">
                <a:tc>
                  <a:txBody>
                    <a:bodyPr/>
                    <a:lstStyle/>
                    <a:p>
                      <a:pPr marL="0" marR="0" lvl="0" indent="0" algn="l" defTabSz="457200" rtl="0" eaLnBrk="1" fontAlgn="base" latinLnBrk="0" hangingPunct="1">
                        <a:lnSpc>
                          <a:spcPct val="112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buNone/>
                        <a:tabLst>
                          <a:tab pos="0" algn="l"/>
                          <a:tab pos="457200" algn="l"/>
                          <a:tab pos="914400" algn="l"/>
                          <a:tab pos="1371600" algn="l"/>
                          <a:tab pos="1828800" algn="l"/>
                          <a:tab pos="2286000" algn="l"/>
                          <a:tab pos="2743200" algn="l"/>
                          <a:tab pos="3200400" algn="l"/>
                          <a:tab pos="3657600" algn="l"/>
                          <a:tab pos="4114800" algn="l"/>
                          <a:tab pos="4572000" algn="l"/>
                          <a:tab pos="5029200" algn="l"/>
                          <a:tab pos="5486400" algn="l"/>
                          <a:tab pos="5943600" algn="l"/>
                          <a:tab pos="6400800" algn="l"/>
                          <a:tab pos="6858000" algn="l"/>
                          <a:tab pos="7315200" algn="l"/>
                          <a:tab pos="7772400" algn="l"/>
                          <a:tab pos="8229600" algn="l"/>
                          <a:tab pos="8686800" algn="l"/>
                          <a:tab pos="9144000" algn="l"/>
                        </a:tabLst>
                      </a:pPr>
                      <a:r>
                        <a:rPr kumimoji="0" lang="en-U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Lucida Grande" charset="0"/>
                          <a:cs typeface="DejaVu Sans" charset="0"/>
                        </a:rPr>
                        <a:t>log</a:t>
                      </a:r>
                    </a:p>
                  </a:txBody>
                  <a:tcPr marL="36000" marR="36000" marT="36000" marB="36000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57200" rtl="0" eaLnBrk="1" fontAlgn="base" latinLnBrk="0" hangingPunct="1">
                        <a:lnSpc>
                          <a:spcPct val="112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buNone/>
                        <a:tabLst>
                          <a:tab pos="0" algn="l"/>
                          <a:tab pos="457200" algn="l"/>
                          <a:tab pos="914400" algn="l"/>
                          <a:tab pos="1371600" algn="l"/>
                          <a:tab pos="1828800" algn="l"/>
                          <a:tab pos="2286000" algn="l"/>
                          <a:tab pos="2743200" algn="l"/>
                          <a:tab pos="3200400" algn="l"/>
                          <a:tab pos="3657600" algn="l"/>
                          <a:tab pos="4114800" algn="l"/>
                          <a:tab pos="4572000" algn="l"/>
                          <a:tab pos="5029200" algn="l"/>
                          <a:tab pos="5486400" algn="l"/>
                          <a:tab pos="5943600" algn="l"/>
                          <a:tab pos="6400800" algn="l"/>
                          <a:tab pos="6858000" algn="l"/>
                          <a:tab pos="7315200" algn="l"/>
                          <a:tab pos="7772400" algn="l"/>
                          <a:tab pos="8229600" algn="l"/>
                          <a:tab pos="8686800" algn="l"/>
                          <a:tab pos="9144000" algn="l"/>
                        </a:tabLst>
                      </a:pPr>
                      <a:r>
                        <a:rPr kumimoji="0" lang="en-U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Lucida Grande" charset="0"/>
                          <a:cs typeface="DejaVu Sans" charset="0"/>
                        </a:rPr>
                        <a:t>the.log</a:t>
                      </a:r>
                    </a:p>
                  </a:txBody>
                  <a:tcPr marL="36000" marR="36000" marT="36000" marB="36000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36550">
                <a:tc>
                  <a:txBody>
                    <a:bodyPr/>
                    <a:lstStyle/>
                    <a:p>
                      <a:pPr marL="0" marR="0" lvl="0" indent="0" algn="l" defTabSz="457200" rtl="0" eaLnBrk="1" fontAlgn="base" latinLnBrk="0" hangingPunct="1">
                        <a:lnSpc>
                          <a:spcPct val="112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buNone/>
                        <a:tabLst>
                          <a:tab pos="0" algn="l"/>
                          <a:tab pos="457200" algn="l"/>
                          <a:tab pos="914400" algn="l"/>
                          <a:tab pos="1371600" algn="l"/>
                          <a:tab pos="1828800" algn="l"/>
                          <a:tab pos="2286000" algn="l"/>
                          <a:tab pos="2743200" algn="l"/>
                          <a:tab pos="3200400" algn="l"/>
                          <a:tab pos="3657600" algn="l"/>
                          <a:tab pos="4114800" algn="l"/>
                          <a:tab pos="4572000" algn="l"/>
                          <a:tab pos="5029200" algn="l"/>
                          <a:tab pos="5486400" algn="l"/>
                          <a:tab pos="5943600" algn="l"/>
                          <a:tab pos="6400800" algn="l"/>
                          <a:tab pos="6858000" algn="l"/>
                          <a:tab pos="7315200" algn="l"/>
                          <a:tab pos="7772400" algn="l"/>
                          <a:tab pos="8229600" algn="l"/>
                          <a:tab pos="8686800" algn="l"/>
                          <a:tab pos="9144000" algn="l"/>
                        </a:tabLst>
                      </a:pPr>
                      <a:r>
                        <a:rPr kumimoji="0" lang="en-U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Lucida Grande" charset="0"/>
                          <a:cs typeface="DejaVu Sans" charset="0"/>
                        </a:rPr>
                        <a:t>max_connections</a:t>
                      </a:r>
                    </a:p>
                  </a:txBody>
                  <a:tcPr marL="36000" marR="36000" marT="36000" marB="36000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57200" rtl="0" eaLnBrk="1" fontAlgn="base" latinLnBrk="0" hangingPunct="1">
                        <a:lnSpc>
                          <a:spcPct val="112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buNone/>
                        <a:tabLst>
                          <a:tab pos="0" algn="l"/>
                          <a:tab pos="457200" algn="l"/>
                          <a:tab pos="914400" algn="l"/>
                          <a:tab pos="1371600" algn="l"/>
                          <a:tab pos="1828800" algn="l"/>
                          <a:tab pos="2286000" algn="l"/>
                          <a:tab pos="2743200" algn="l"/>
                          <a:tab pos="3200400" algn="l"/>
                          <a:tab pos="3657600" algn="l"/>
                          <a:tab pos="4114800" algn="l"/>
                          <a:tab pos="4572000" algn="l"/>
                          <a:tab pos="5029200" algn="l"/>
                          <a:tab pos="5486400" algn="l"/>
                          <a:tab pos="5943600" algn="l"/>
                          <a:tab pos="6400800" algn="l"/>
                          <a:tab pos="6858000" algn="l"/>
                          <a:tab pos="7315200" algn="l"/>
                          <a:tab pos="7772400" algn="l"/>
                          <a:tab pos="8229600" algn="l"/>
                          <a:tab pos="8686800" algn="l"/>
                          <a:tab pos="9144000" algn="l"/>
                        </a:tabLst>
                      </a:pPr>
                      <a:r>
                        <a:rPr kumimoji="0" 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Lucida Grande" charset="0"/>
                          <a:cs typeface="DejaVu Sans" charset="0"/>
                        </a:rPr>
                        <a:t>80</a:t>
                      </a:r>
                    </a:p>
                  </a:txBody>
                  <a:tcPr marL="36000" marR="36000" marT="36000" marB="36000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10" name="Group 2"/>
          <p:cNvGraphicFramePr>
            <a:graphicFrameLocks noGrp="1"/>
          </p:cNvGraphicFramePr>
          <p:nvPr/>
        </p:nvGraphicFramePr>
        <p:xfrm>
          <a:off x="304800" y="3449638"/>
          <a:ext cx="8521700" cy="2362319"/>
        </p:xfrm>
        <a:graphic>
          <a:graphicData uri="http://schemas.openxmlformats.org/drawingml/2006/table">
            <a:tbl>
              <a:tblPr/>
              <a:tblGrid>
                <a:gridCol w="2609850"/>
                <a:gridCol w="844550"/>
                <a:gridCol w="1966912"/>
                <a:gridCol w="1839913"/>
                <a:gridCol w="1260475"/>
              </a:tblGrid>
              <a:tr h="336550">
                <a:tc gridSpan="5">
                  <a:txBody>
                    <a:bodyPr/>
                    <a:lstStyle/>
                    <a:p>
                      <a:pPr marL="0" marR="0" lvl="0" indent="0" algn="ctr" defTabSz="457200" rtl="0" eaLnBrk="1" fontAlgn="base" latinLnBrk="0" hangingPunct="1">
                        <a:lnSpc>
                          <a:spcPct val="93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buNone/>
                        <a:tabLst>
                          <a:tab pos="0" algn="l"/>
                          <a:tab pos="457200" algn="l"/>
                          <a:tab pos="914400" algn="l"/>
                          <a:tab pos="1371600" algn="l"/>
                          <a:tab pos="1828800" algn="l"/>
                          <a:tab pos="2286000" algn="l"/>
                          <a:tab pos="2743200" algn="l"/>
                          <a:tab pos="3200400" algn="l"/>
                          <a:tab pos="3657600" algn="l"/>
                          <a:tab pos="4114800" algn="l"/>
                          <a:tab pos="4572000" algn="l"/>
                          <a:tab pos="5029200" algn="l"/>
                          <a:tab pos="5486400" algn="l"/>
                          <a:tab pos="5943600" algn="l"/>
                          <a:tab pos="6400800" algn="l"/>
                          <a:tab pos="6858000" algn="l"/>
                          <a:tab pos="7315200" algn="l"/>
                          <a:tab pos="7772400" algn="l"/>
                          <a:tab pos="8229600" algn="l"/>
                          <a:tab pos="8686800" algn="l"/>
                          <a:tab pos="9144000" algn="l"/>
                        </a:tabLst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DejaVu Sans" charset="0"/>
                        </a:rPr>
                        <a:t>Resulting SDC Type-2 Table</a:t>
                      </a:r>
                    </a:p>
                  </a:txBody>
                  <a:tcPr marL="36000" marR="36000" marT="51876" marB="36000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C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C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C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CA"/>
                    </a:p>
                  </a:txBody>
                  <a:tcPr/>
                </a:tc>
              </a:tr>
              <a:tr h="336550">
                <a:tc>
                  <a:txBody>
                    <a:bodyPr/>
                    <a:lstStyle/>
                    <a:p>
                      <a:pPr marL="0" marR="0" lvl="0" indent="0" algn="l" defTabSz="457200" rtl="0" eaLnBrk="1" fontAlgn="base" latinLnBrk="0" hangingPunct="1">
                        <a:lnSpc>
                          <a:spcPct val="93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buNone/>
                        <a:tabLst>
                          <a:tab pos="0" algn="l"/>
                          <a:tab pos="457200" algn="l"/>
                          <a:tab pos="914400" algn="l"/>
                          <a:tab pos="1371600" algn="l"/>
                          <a:tab pos="1828800" algn="l"/>
                          <a:tab pos="2286000" algn="l"/>
                          <a:tab pos="2743200" algn="l"/>
                          <a:tab pos="3200400" algn="l"/>
                          <a:tab pos="3657600" algn="l"/>
                          <a:tab pos="4114800" algn="l"/>
                          <a:tab pos="4572000" algn="l"/>
                          <a:tab pos="5029200" algn="l"/>
                          <a:tab pos="5486400" algn="l"/>
                          <a:tab pos="5943600" algn="l"/>
                          <a:tab pos="6400800" algn="l"/>
                          <a:tab pos="6858000" algn="l"/>
                          <a:tab pos="7315200" algn="l"/>
                          <a:tab pos="7772400" algn="l"/>
                          <a:tab pos="8229600" algn="l"/>
                          <a:tab pos="8686800" algn="l"/>
                          <a:tab pos="9144000" algn="l"/>
                        </a:tabLst>
                      </a:pPr>
                      <a:r>
                        <a:rPr kumimoji="0" lang="en-U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DejaVu Sans" charset="0"/>
                        </a:rPr>
                        <a:t>variable_name</a:t>
                      </a:r>
                    </a:p>
                  </a:txBody>
                  <a:tcPr marL="36000" marR="36000" marT="48347" marB="36000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36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57200" rtl="0" eaLnBrk="1" fontAlgn="base" latinLnBrk="0" hangingPunct="1">
                        <a:lnSpc>
                          <a:spcPct val="93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buNone/>
                        <a:tabLst>
                          <a:tab pos="0" algn="l"/>
                          <a:tab pos="457200" algn="l"/>
                          <a:tab pos="914400" algn="l"/>
                          <a:tab pos="1371600" algn="l"/>
                          <a:tab pos="1828800" algn="l"/>
                          <a:tab pos="2286000" algn="l"/>
                          <a:tab pos="2743200" algn="l"/>
                          <a:tab pos="3200400" algn="l"/>
                          <a:tab pos="3657600" algn="l"/>
                          <a:tab pos="4114800" algn="l"/>
                          <a:tab pos="4572000" algn="l"/>
                          <a:tab pos="5029200" algn="l"/>
                          <a:tab pos="5486400" algn="l"/>
                          <a:tab pos="5943600" algn="l"/>
                          <a:tab pos="6400800" algn="l"/>
                          <a:tab pos="6858000" algn="l"/>
                          <a:tab pos="7315200" algn="l"/>
                          <a:tab pos="7772400" algn="l"/>
                          <a:tab pos="8229600" algn="l"/>
                          <a:tab pos="8686800" algn="l"/>
                          <a:tab pos="9144000" algn="l"/>
                        </a:tabLst>
                      </a:pPr>
                      <a:r>
                        <a:rPr kumimoji="0" lang="en-U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DejaVu Sans" charset="0"/>
                        </a:rPr>
                        <a:t>value</a:t>
                      </a:r>
                    </a:p>
                  </a:txBody>
                  <a:tcPr marL="36000" marR="36000" marT="48347" marB="36000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36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57200" rtl="0" eaLnBrk="1" fontAlgn="base" latinLnBrk="0" hangingPunct="1">
                        <a:lnSpc>
                          <a:spcPct val="93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buNone/>
                        <a:tabLst>
                          <a:tab pos="0" algn="l"/>
                          <a:tab pos="457200" algn="l"/>
                          <a:tab pos="914400" algn="l"/>
                          <a:tab pos="1371600" algn="l"/>
                          <a:tab pos="1828800" algn="l"/>
                          <a:tab pos="2286000" algn="l"/>
                          <a:tab pos="2743200" algn="l"/>
                          <a:tab pos="3200400" algn="l"/>
                          <a:tab pos="3657600" algn="l"/>
                          <a:tab pos="4114800" algn="l"/>
                          <a:tab pos="4572000" algn="l"/>
                          <a:tab pos="5029200" algn="l"/>
                          <a:tab pos="5486400" algn="l"/>
                          <a:tab pos="5943600" algn="l"/>
                          <a:tab pos="6400800" algn="l"/>
                          <a:tab pos="6858000" algn="l"/>
                          <a:tab pos="7315200" algn="l"/>
                          <a:tab pos="7772400" algn="l"/>
                          <a:tab pos="8229600" algn="l"/>
                          <a:tab pos="8686800" algn="l"/>
                          <a:tab pos="9144000" algn="l"/>
                        </a:tabLst>
                      </a:pPr>
                      <a:r>
                        <a:rPr kumimoji="0" lang="en-U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DejaVu Sans" charset="0"/>
                        </a:rPr>
                        <a:t>row_effective_date</a:t>
                      </a:r>
                    </a:p>
                  </a:txBody>
                  <a:tcPr marL="36000" marR="36000" marT="48347" marB="36000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36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57200" rtl="0" eaLnBrk="1" fontAlgn="base" latinLnBrk="0" hangingPunct="1">
                        <a:lnSpc>
                          <a:spcPct val="93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buNone/>
                        <a:tabLst>
                          <a:tab pos="0" algn="l"/>
                          <a:tab pos="457200" algn="l"/>
                          <a:tab pos="914400" algn="l"/>
                          <a:tab pos="1371600" algn="l"/>
                          <a:tab pos="1828800" algn="l"/>
                          <a:tab pos="2286000" algn="l"/>
                          <a:tab pos="2743200" algn="l"/>
                          <a:tab pos="3200400" algn="l"/>
                          <a:tab pos="3657600" algn="l"/>
                          <a:tab pos="4114800" algn="l"/>
                          <a:tab pos="4572000" algn="l"/>
                          <a:tab pos="5029200" algn="l"/>
                          <a:tab pos="5486400" algn="l"/>
                          <a:tab pos="5943600" algn="l"/>
                          <a:tab pos="6400800" algn="l"/>
                          <a:tab pos="6858000" algn="l"/>
                          <a:tab pos="7315200" algn="l"/>
                          <a:tab pos="7772400" algn="l"/>
                          <a:tab pos="8229600" algn="l"/>
                          <a:tab pos="8686800" algn="l"/>
                          <a:tab pos="9144000" algn="l"/>
                        </a:tabLst>
                      </a:pPr>
                      <a:r>
                        <a:rPr kumimoji="0" lang="en-U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DejaVu Sans" charset="0"/>
                        </a:rPr>
                        <a:t>row_end_date</a:t>
                      </a:r>
                    </a:p>
                  </a:txBody>
                  <a:tcPr marL="36000" marR="36000" marT="48347" marB="36000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36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57200" rtl="0" eaLnBrk="1" fontAlgn="base" latinLnBrk="0" hangingPunct="1">
                        <a:lnSpc>
                          <a:spcPct val="93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buNone/>
                        <a:tabLst>
                          <a:tab pos="0" algn="l"/>
                          <a:tab pos="457200" algn="l"/>
                          <a:tab pos="914400" algn="l"/>
                          <a:tab pos="1371600" algn="l"/>
                          <a:tab pos="1828800" algn="l"/>
                          <a:tab pos="2286000" algn="l"/>
                          <a:tab pos="2743200" algn="l"/>
                          <a:tab pos="3200400" algn="l"/>
                          <a:tab pos="3657600" algn="l"/>
                          <a:tab pos="4114800" algn="l"/>
                          <a:tab pos="4572000" algn="l"/>
                          <a:tab pos="5029200" algn="l"/>
                          <a:tab pos="5486400" algn="l"/>
                          <a:tab pos="5943600" algn="l"/>
                          <a:tab pos="6400800" algn="l"/>
                          <a:tab pos="6858000" algn="l"/>
                          <a:tab pos="7315200" algn="l"/>
                          <a:tab pos="7772400" algn="l"/>
                          <a:tab pos="8229600" algn="l"/>
                          <a:tab pos="8686800" algn="l"/>
                          <a:tab pos="9144000" algn="l"/>
                        </a:tabLst>
                      </a:pPr>
                      <a:r>
                        <a:rPr kumimoji="0" lang="en-U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DejaVu Sans" charset="0"/>
                        </a:rPr>
                        <a:t>current_flag</a:t>
                      </a:r>
                    </a:p>
                  </a:txBody>
                  <a:tcPr marL="36000" marR="36000" marT="48347" marB="36000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36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36550">
                <a:tc>
                  <a:txBody>
                    <a:bodyPr/>
                    <a:lstStyle/>
                    <a:p>
                      <a:pPr marL="0" marR="0" lvl="0" indent="0" algn="l" defTabSz="457200" rtl="0" eaLnBrk="1" fontAlgn="base" latinLnBrk="0" hangingPunct="1">
                        <a:lnSpc>
                          <a:spcPct val="93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buNone/>
                        <a:tabLst>
                          <a:tab pos="0" algn="l"/>
                          <a:tab pos="457200" algn="l"/>
                          <a:tab pos="914400" algn="l"/>
                          <a:tab pos="1371600" algn="l"/>
                          <a:tab pos="1828800" algn="l"/>
                          <a:tab pos="2286000" algn="l"/>
                          <a:tab pos="2743200" algn="l"/>
                          <a:tab pos="3200400" algn="l"/>
                          <a:tab pos="3657600" algn="l"/>
                          <a:tab pos="4114800" algn="l"/>
                          <a:tab pos="4572000" algn="l"/>
                          <a:tab pos="5029200" algn="l"/>
                          <a:tab pos="5486400" algn="l"/>
                          <a:tab pos="5943600" algn="l"/>
                          <a:tab pos="6400800" algn="l"/>
                          <a:tab pos="6858000" algn="l"/>
                          <a:tab pos="7315200" algn="l"/>
                          <a:tab pos="7772400" algn="l"/>
                          <a:tab pos="8229600" algn="l"/>
                          <a:tab pos="8686800" algn="l"/>
                          <a:tab pos="9144000" algn="l"/>
                        </a:tabLst>
                      </a:pPr>
                      <a:r>
                        <a:rPr kumimoji="0" lang="en-U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DejaVu Sans" charset="0"/>
                        </a:rPr>
                        <a:t>auto_increment_increment</a:t>
                      </a:r>
                    </a:p>
                  </a:txBody>
                  <a:tcPr marL="36000" marR="36000" marT="48347" marB="36000" horzOverflow="overflow">
                    <a:lnL>
                      <a:noFill/>
                    </a:lnL>
                    <a:lnR>
                      <a:noFill/>
                    </a:lnR>
                    <a:lnT w="36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57200" rtl="0" eaLnBrk="1" fontAlgn="base" latinLnBrk="0" hangingPunct="1">
                        <a:lnSpc>
                          <a:spcPct val="93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buNone/>
                        <a:tabLst>
                          <a:tab pos="0" algn="l"/>
                          <a:tab pos="457200" algn="l"/>
                          <a:tab pos="914400" algn="l"/>
                          <a:tab pos="1371600" algn="l"/>
                          <a:tab pos="1828800" algn="l"/>
                          <a:tab pos="2286000" algn="l"/>
                          <a:tab pos="2743200" algn="l"/>
                          <a:tab pos="3200400" algn="l"/>
                          <a:tab pos="3657600" algn="l"/>
                          <a:tab pos="4114800" algn="l"/>
                          <a:tab pos="4572000" algn="l"/>
                          <a:tab pos="5029200" algn="l"/>
                          <a:tab pos="5486400" algn="l"/>
                          <a:tab pos="5943600" algn="l"/>
                          <a:tab pos="6400800" algn="l"/>
                          <a:tab pos="6858000" algn="l"/>
                          <a:tab pos="7315200" algn="l"/>
                          <a:tab pos="7772400" algn="l"/>
                          <a:tab pos="8229600" algn="l"/>
                          <a:tab pos="8686800" algn="l"/>
                          <a:tab pos="9144000" algn="l"/>
                        </a:tabLst>
                      </a:pPr>
                      <a:r>
                        <a:rPr kumimoji="0" lang="en-U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DejaVu Sans" charset="0"/>
                        </a:rPr>
                        <a:t>1</a:t>
                      </a:r>
                    </a:p>
                  </a:txBody>
                  <a:tcPr marL="36000" marR="36000" marT="48347" marB="36000" horzOverflow="overflow">
                    <a:lnL>
                      <a:noFill/>
                    </a:lnL>
                    <a:lnR>
                      <a:noFill/>
                    </a:lnR>
                    <a:lnT w="36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57200" rtl="0" eaLnBrk="1" fontAlgn="base" latinLnBrk="0" hangingPunct="1">
                        <a:lnSpc>
                          <a:spcPct val="93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buNone/>
                        <a:tabLst>
                          <a:tab pos="0" algn="l"/>
                          <a:tab pos="457200" algn="l"/>
                          <a:tab pos="914400" algn="l"/>
                          <a:tab pos="1371600" algn="l"/>
                          <a:tab pos="1828800" algn="l"/>
                          <a:tab pos="2286000" algn="l"/>
                          <a:tab pos="2743200" algn="l"/>
                          <a:tab pos="3200400" algn="l"/>
                          <a:tab pos="3657600" algn="l"/>
                          <a:tab pos="4114800" algn="l"/>
                          <a:tab pos="4572000" algn="l"/>
                          <a:tab pos="5029200" algn="l"/>
                          <a:tab pos="5486400" algn="l"/>
                          <a:tab pos="5943600" algn="l"/>
                          <a:tab pos="6400800" algn="l"/>
                          <a:tab pos="6858000" algn="l"/>
                          <a:tab pos="7315200" algn="l"/>
                          <a:tab pos="7772400" algn="l"/>
                          <a:tab pos="8229600" algn="l"/>
                          <a:tab pos="8686800" algn="l"/>
                          <a:tab pos="9144000" algn="l"/>
                        </a:tabLst>
                      </a:pPr>
                      <a:r>
                        <a:rPr kumimoji="0" lang="en-U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DejaVu Sans" charset="0"/>
                        </a:rPr>
                        <a:t>2010-04-01 10:00:00</a:t>
                      </a:r>
                    </a:p>
                  </a:txBody>
                  <a:tcPr marL="36000" marR="36000" marT="48347" marB="36000" horzOverflow="overflow">
                    <a:lnL>
                      <a:noFill/>
                    </a:lnL>
                    <a:lnR>
                      <a:noFill/>
                    </a:lnR>
                    <a:lnT w="36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57200" rtl="0" eaLnBrk="1" fontAlgn="base" latinLnBrk="0" hangingPunct="1">
                        <a:lnSpc>
                          <a:spcPct val="93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buNone/>
                        <a:tabLst>
                          <a:tab pos="0" algn="l"/>
                          <a:tab pos="457200" algn="l"/>
                          <a:tab pos="914400" algn="l"/>
                          <a:tab pos="1371600" algn="l"/>
                          <a:tab pos="1828800" algn="l"/>
                          <a:tab pos="2286000" algn="l"/>
                          <a:tab pos="2743200" algn="l"/>
                          <a:tab pos="3200400" algn="l"/>
                          <a:tab pos="3657600" algn="l"/>
                          <a:tab pos="4114800" algn="l"/>
                          <a:tab pos="4572000" algn="l"/>
                          <a:tab pos="5029200" algn="l"/>
                          <a:tab pos="5486400" algn="l"/>
                          <a:tab pos="5943600" algn="l"/>
                          <a:tab pos="6400800" algn="l"/>
                          <a:tab pos="6858000" algn="l"/>
                          <a:tab pos="7315200" algn="l"/>
                          <a:tab pos="7772400" algn="l"/>
                          <a:tab pos="8229600" algn="l"/>
                          <a:tab pos="8686800" algn="l"/>
                          <a:tab pos="9144000" algn="l"/>
                        </a:tabLst>
                      </a:pPr>
                      <a:r>
                        <a:rPr kumimoji="0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DejaVu Sans" charset="0"/>
                        </a:rPr>
                        <a:t>2010-04-01 10:05:00</a:t>
                      </a:r>
                    </a:p>
                  </a:txBody>
                  <a:tcPr marL="36000" marR="36000" marT="48347" marB="36000" horzOverflow="overflow">
                    <a:lnL>
                      <a:noFill/>
                    </a:lnL>
                    <a:lnR>
                      <a:noFill/>
                    </a:lnR>
                    <a:lnT w="36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57200" rtl="0" eaLnBrk="1" fontAlgn="base" latinLnBrk="0" hangingPunct="1">
                        <a:lnSpc>
                          <a:spcPct val="112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buNone/>
                        <a:tabLst>
                          <a:tab pos="0" algn="l"/>
                          <a:tab pos="457200" algn="l"/>
                          <a:tab pos="914400" algn="l"/>
                          <a:tab pos="1371600" algn="l"/>
                          <a:tab pos="1828800" algn="l"/>
                          <a:tab pos="2286000" algn="l"/>
                          <a:tab pos="2743200" algn="l"/>
                          <a:tab pos="3200400" algn="l"/>
                          <a:tab pos="3657600" algn="l"/>
                          <a:tab pos="4114800" algn="l"/>
                          <a:tab pos="4572000" algn="l"/>
                          <a:tab pos="5029200" algn="l"/>
                          <a:tab pos="5486400" algn="l"/>
                          <a:tab pos="5943600" algn="l"/>
                          <a:tab pos="6400800" algn="l"/>
                          <a:tab pos="6858000" algn="l"/>
                          <a:tab pos="7315200" algn="l"/>
                          <a:tab pos="7772400" algn="l"/>
                          <a:tab pos="8229600" algn="l"/>
                          <a:tab pos="8686800" algn="l"/>
                          <a:tab pos="9144000" algn="l"/>
                        </a:tabLst>
                      </a:pPr>
                      <a:r>
                        <a:rPr kumimoji="0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Lucida Grande" charset="0"/>
                          <a:cs typeface="DejaVu Sans" charset="0"/>
                        </a:rPr>
                        <a:t>0</a:t>
                      </a:r>
                    </a:p>
                  </a:txBody>
                  <a:tcPr marL="36000" marR="36000" marT="36000" marB="36000" horzOverflow="overflow">
                    <a:lnL>
                      <a:noFill/>
                    </a:lnL>
                    <a:lnR>
                      <a:noFill/>
                    </a:lnR>
                    <a:lnT w="36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36550">
                <a:tc>
                  <a:txBody>
                    <a:bodyPr/>
                    <a:lstStyle/>
                    <a:p>
                      <a:pPr marL="0" marR="0" lvl="0" indent="0" algn="l" defTabSz="457200" rtl="0" eaLnBrk="1" fontAlgn="base" latinLnBrk="0" hangingPunct="1">
                        <a:lnSpc>
                          <a:spcPct val="93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buNone/>
                        <a:tabLst>
                          <a:tab pos="0" algn="l"/>
                          <a:tab pos="457200" algn="l"/>
                          <a:tab pos="914400" algn="l"/>
                          <a:tab pos="1371600" algn="l"/>
                          <a:tab pos="1828800" algn="l"/>
                          <a:tab pos="2286000" algn="l"/>
                          <a:tab pos="2743200" algn="l"/>
                          <a:tab pos="3200400" algn="l"/>
                          <a:tab pos="3657600" algn="l"/>
                          <a:tab pos="4114800" algn="l"/>
                          <a:tab pos="4572000" algn="l"/>
                          <a:tab pos="5029200" algn="l"/>
                          <a:tab pos="5486400" algn="l"/>
                          <a:tab pos="5943600" algn="l"/>
                          <a:tab pos="6400800" algn="l"/>
                          <a:tab pos="6858000" algn="l"/>
                          <a:tab pos="7315200" algn="l"/>
                          <a:tab pos="7772400" algn="l"/>
                          <a:tab pos="8229600" algn="l"/>
                          <a:tab pos="8686800" algn="l"/>
                          <a:tab pos="9144000" algn="l"/>
                        </a:tabLst>
                      </a:pPr>
                      <a:r>
                        <a:rPr kumimoji="0" lang="en-U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DejaVu Sans" charset="0"/>
                        </a:rPr>
                        <a:t>auto_increment_offset</a:t>
                      </a:r>
                    </a:p>
                  </a:txBody>
                  <a:tcPr marL="36000" marR="36000" marT="48347" marB="36000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57200" rtl="0" eaLnBrk="1" fontAlgn="base" latinLnBrk="0" hangingPunct="1">
                        <a:lnSpc>
                          <a:spcPct val="93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buNone/>
                        <a:tabLst>
                          <a:tab pos="0" algn="l"/>
                          <a:tab pos="457200" algn="l"/>
                          <a:tab pos="914400" algn="l"/>
                          <a:tab pos="1371600" algn="l"/>
                          <a:tab pos="1828800" algn="l"/>
                          <a:tab pos="2286000" algn="l"/>
                          <a:tab pos="2743200" algn="l"/>
                          <a:tab pos="3200400" algn="l"/>
                          <a:tab pos="3657600" algn="l"/>
                          <a:tab pos="4114800" algn="l"/>
                          <a:tab pos="4572000" algn="l"/>
                          <a:tab pos="5029200" algn="l"/>
                          <a:tab pos="5486400" algn="l"/>
                          <a:tab pos="5943600" algn="l"/>
                          <a:tab pos="6400800" algn="l"/>
                          <a:tab pos="6858000" algn="l"/>
                          <a:tab pos="7315200" algn="l"/>
                          <a:tab pos="7772400" algn="l"/>
                          <a:tab pos="8229600" algn="l"/>
                          <a:tab pos="8686800" algn="l"/>
                          <a:tab pos="9144000" algn="l"/>
                        </a:tabLst>
                      </a:pPr>
                      <a:r>
                        <a:rPr kumimoji="0" lang="en-U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DejaVu Sans" charset="0"/>
                        </a:rPr>
                        <a:t>1</a:t>
                      </a:r>
                    </a:p>
                  </a:txBody>
                  <a:tcPr marL="36000" marR="36000" marT="48347" marB="36000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57200" rtl="0" eaLnBrk="1" fontAlgn="base" latinLnBrk="0" hangingPunct="1">
                        <a:lnSpc>
                          <a:spcPct val="93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buNone/>
                        <a:tabLst>
                          <a:tab pos="0" algn="l"/>
                          <a:tab pos="457200" algn="l"/>
                          <a:tab pos="914400" algn="l"/>
                          <a:tab pos="1371600" algn="l"/>
                          <a:tab pos="1828800" algn="l"/>
                          <a:tab pos="2286000" algn="l"/>
                          <a:tab pos="2743200" algn="l"/>
                          <a:tab pos="3200400" algn="l"/>
                          <a:tab pos="3657600" algn="l"/>
                          <a:tab pos="4114800" algn="l"/>
                          <a:tab pos="4572000" algn="l"/>
                          <a:tab pos="5029200" algn="l"/>
                          <a:tab pos="5486400" algn="l"/>
                          <a:tab pos="5943600" algn="l"/>
                          <a:tab pos="6400800" algn="l"/>
                          <a:tab pos="6858000" algn="l"/>
                          <a:tab pos="7315200" algn="l"/>
                          <a:tab pos="7772400" algn="l"/>
                          <a:tab pos="8229600" algn="l"/>
                          <a:tab pos="8686800" algn="l"/>
                          <a:tab pos="9144000" algn="l"/>
                        </a:tabLst>
                      </a:pPr>
                      <a:r>
                        <a:rPr kumimoji="0" lang="en-U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DejaVu Sans" charset="0"/>
                        </a:rPr>
                        <a:t>2010-04-01 10:00:00</a:t>
                      </a:r>
                    </a:p>
                  </a:txBody>
                  <a:tcPr marL="36000" marR="36000" marT="48347" marB="36000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57200" rtl="0" eaLnBrk="1" fontAlgn="base" latinLnBrk="0" hangingPunct="1">
                        <a:lnSpc>
                          <a:spcPct val="93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buNone/>
                        <a:tabLst>
                          <a:tab pos="0" algn="l"/>
                          <a:tab pos="457200" algn="l"/>
                          <a:tab pos="914400" algn="l"/>
                          <a:tab pos="1371600" algn="l"/>
                          <a:tab pos="1828800" algn="l"/>
                          <a:tab pos="2286000" algn="l"/>
                          <a:tab pos="2743200" algn="l"/>
                          <a:tab pos="3200400" algn="l"/>
                          <a:tab pos="3657600" algn="l"/>
                          <a:tab pos="4114800" algn="l"/>
                          <a:tab pos="4572000" algn="l"/>
                          <a:tab pos="5029200" algn="l"/>
                          <a:tab pos="5486400" algn="l"/>
                          <a:tab pos="5943600" algn="l"/>
                          <a:tab pos="6400800" algn="l"/>
                          <a:tab pos="6858000" algn="l"/>
                          <a:tab pos="7315200" algn="l"/>
                          <a:tab pos="7772400" algn="l"/>
                          <a:tab pos="8229600" algn="l"/>
                          <a:tab pos="8686800" algn="l"/>
                          <a:tab pos="9144000" algn="l"/>
                        </a:tabLst>
                      </a:pPr>
                      <a:r>
                        <a:rPr kumimoji="0" lang="en-U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DejaVu Sans" charset="0"/>
                        </a:rPr>
                        <a:t>2038-01-01 00:00:00</a:t>
                      </a:r>
                    </a:p>
                  </a:txBody>
                  <a:tcPr marL="36000" marR="36000" marT="48347" marB="36000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57200" rtl="0" eaLnBrk="1" fontAlgn="base" latinLnBrk="0" hangingPunct="1">
                        <a:lnSpc>
                          <a:spcPct val="112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buNone/>
                        <a:tabLst>
                          <a:tab pos="0" algn="l"/>
                          <a:tab pos="457200" algn="l"/>
                          <a:tab pos="914400" algn="l"/>
                          <a:tab pos="1371600" algn="l"/>
                          <a:tab pos="1828800" algn="l"/>
                          <a:tab pos="2286000" algn="l"/>
                          <a:tab pos="2743200" algn="l"/>
                          <a:tab pos="3200400" algn="l"/>
                          <a:tab pos="3657600" algn="l"/>
                          <a:tab pos="4114800" algn="l"/>
                          <a:tab pos="4572000" algn="l"/>
                          <a:tab pos="5029200" algn="l"/>
                          <a:tab pos="5486400" algn="l"/>
                          <a:tab pos="5943600" algn="l"/>
                          <a:tab pos="6400800" algn="l"/>
                          <a:tab pos="6858000" algn="l"/>
                          <a:tab pos="7315200" algn="l"/>
                          <a:tab pos="7772400" algn="l"/>
                          <a:tab pos="8229600" algn="l"/>
                          <a:tab pos="8686800" algn="l"/>
                          <a:tab pos="9144000" algn="l"/>
                        </a:tabLst>
                      </a:pPr>
                      <a:r>
                        <a:rPr kumimoji="0" lang="en-U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Lucida Grande" charset="0"/>
                          <a:cs typeface="DejaVu Sans" charset="0"/>
                        </a:rPr>
                        <a:t>1</a:t>
                      </a:r>
                    </a:p>
                  </a:txBody>
                  <a:tcPr marL="36000" marR="36000" marT="36000" marB="36000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36550">
                <a:tc>
                  <a:txBody>
                    <a:bodyPr/>
                    <a:lstStyle/>
                    <a:p>
                      <a:pPr marL="0" marR="0" lvl="0" indent="0" algn="l" defTabSz="457200" rtl="0" eaLnBrk="1" fontAlgn="base" latinLnBrk="0" hangingPunct="1">
                        <a:lnSpc>
                          <a:spcPct val="93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buNone/>
                        <a:tabLst>
                          <a:tab pos="0" algn="l"/>
                          <a:tab pos="457200" algn="l"/>
                          <a:tab pos="914400" algn="l"/>
                          <a:tab pos="1371600" algn="l"/>
                          <a:tab pos="1828800" algn="l"/>
                          <a:tab pos="2286000" algn="l"/>
                          <a:tab pos="2743200" algn="l"/>
                          <a:tab pos="3200400" algn="l"/>
                          <a:tab pos="3657600" algn="l"/>
                          <a:tab pos="4114800" algn="l"/>
                          <a:tab pos="4572000" algn="l"/>
                          <a:tab pos="5029200" algn="l"/>
                          <a:tab pos="5486400" algn="l"/>
                          <a:tab pos="5943600" algn="l"/>
                          <a:tab pos="6400800" algn="l"/>
                          <a:tab pos="6858000" algn="l"/>
                          <a:tab pos="7315200" algn="l"/>
                          <a:tab pos="7772400" algn="l"/>
                          <a:tab pos="8229600" algn="l"/>
                          <a:tab pos="8686800" algn="l"/>
                          <a:tab pos="9144000" algn="l"/>
                        </a:tabLst>
                      </a:pPr>
                      <a:r>
                        <a:rPr kumimoji="0" lang="en-U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DejaVu Sans" charset="0"/>
                        </a:rPr>
                        <a:t>log</a:t>
                      </a:r>
                    </a:p>
                  </a:txBody>
                  <a:tcPr marL="36000" marR="36000" marT="48347" marB="36000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57200" rtl="0" eaLnBrk="1" fontAlgn="base" latinLnBrk="0" hangingPunct="1">
                        <a:lnSpc>
                          <a:spcPct val="93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buNone/>
                        <a:tabLst>
                          <a:tab pos="0" algn="l"/>
                          <a:tab pos="457200" algn="l"/>
                          <a:tab pos="914400" algn="l"/>
                          <a:tab pos="1371600" algn="l"/>
                          <a:tab pos="1828800" algn="l"/>
                          <a:tab pos="2286000" algn="l"/>
                          <a:tab pos="2743200" algn="l"/>
                          <a:tab pos="3200400" algn="l"/>
                          <a:tab pos="3657600" algn="l"/>
                          <a:tab pos="4114800" algn="l"/>
                          <a:tab pos="4572000" algn="l"/>
                          <a:tab pos="5029200" algn="l"/>
                          <a:tab pos="5486400" algn="l"/>
                          <a:tab pos="5943600" algn="l"/>
                          <a:tab pos="6400800" algn="l"/>
                          <a:tab pos="6858000" algn="l"/>
                          <a:tab pos="7315200" algn="l"/>
                          <a:tab pos="7772400" algn="l"/>
                          <a:tab pos="8229600" algn="l"/>
                          <a:tab pos="8686800" algn="l"/>
                          <a:tab pos="9144000" algn="l"/>
                        </a:tabLst>
                      </a:pPr>
                      <a:r>
                        <a:rPr kumimoji="0" lang="en-U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DejaVu Sans" charset="0"/>
                        </a:rPr>
                        <a:t>the.log</a:t>
                      </a:r>
                    </a:p>
                  </a:txBody>
                  <a:tcPr marL="36000" marR="36000" marT="48347" marB="36000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57200" rtl="0" eaLnBrk="1" fontAlgn="base" latinLnBrk="0" hangingPunct="1">
                        <a:lnSpc>
                          <a:spcPct val="93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buNone/>
                        <a:tabLst>
                          <a:tab pos="0" algn="l"/>
                          <a:tab pos="457200" algn="l"/>
                          <a:tab pos="914400" algn="l"/>
                          <a:tab pos="1371600" algn="l"/>
                          <a:tab pos="1828800" algn="l"/>
                          <a:tab pos="2286000" algn="l"/>
                          <a:tab pos="2743200" algn="l"/>
                          <a:tab pos="3200400" algn="l"/>
                          <a:tab pos="3657600" algn="l"/>
                          <a:tab pos="4114800" algn="l"/>
                          <a:tab pos="4572000" algn="l"/>
                          <a:tab pos="5029200" algn="l"/>
                          <a:tab pos="5486400" algn="l"/>
                          <a:tab pos="5943600" algn="l"/>
                          <a:tab pos="6400800" algn="l"/>
                          <a:tab pos="6858000" algn="l"/>
                          <a:tab pos="7315200" algn="l"/>
                          <a:tab pos="7772400" algn="l"/>
                          <a:tab pos="8229600" algn="l"/>
                          <a:tab pos="8686800" algn="l"/>
                          <a:tab pos="9144000" algn="l"/>
                        </a:tabLst>
                      </a:pPr>
                      <a:r>
                        <a:rPr kumimoji="0" lang="en-U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DejaVu Sans" charset="0"/>
                        </a:rPr>
                        <a:t>2010-04-01 10:00:00</a:t>
                      </a:r>
                    </a:p>
                  </a:txBody>
                  <a:tcPr marL="36000" marR="36000" marT="48347" marB="36000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57200" rtl="0" eaLnBrk="1" fontAlgn="base" latinLnBrk="0" hangingPunct="1">
                        <a:lnSpc>
                          <a:spcPct val="93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buNone/>
                        <a:tabLst>
                          <a:tab pos="0" algn="l"/>
                          <a:tab pos="457200" algn="l"/>
                          <a:tab pos="914400" algn="l"/>
                          <a:tab pos="1371600" algn="l"/>
                          <a:tab pos="1828800" algn="l"/>
                          <a:tab pos="2286000" algn="l"/>
                          <a:tab pos="2743200" algn="l"/>
                          <a:tab pos="3200400" algn="l"/>
                          <a:tab pos="3657600" algn="l"/>
                          <a:tab pos="4114800" algn="l"/>
                          <a:tab pos="4572000" algn="l"/>
                          <a:tab pos="5029200" algn="l"/>
                          <a:tab pos="5486400" algn="l"/>
                          <a:tab pos="5943600" algn="l"/>
                          <a:tab pos="6400800" algn="l"/>
                          <a:tab pos="6858000" algn="l"/>
                          <a:tab pos="7315200" algn="l"/>
                          <a:tab pos="7772400" algn="l"/>
                          <a:tab pos="8229600" algn="l"/>
                          <a:tab pos="8686800" algn="l"/>
                          <a:tab pos="9144000" algn="l"/>
                        </a:tabLst>
                      </a:pPr>
                      <a:r>
                        <a:rPr kumimoji="0" lang="en-U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DejaVu Sans" charset="0"/>
                        </a:rPr>
                        <a:t>2038-01-01 00:00:00</a:t>
                      </a:r>
                    </a:p>
                  </a:txBody>
                  <a:tcPr marL="36000" marR="36000" marT="48347" marB="36000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57200" rtl="0" eaLnBrk="1" fontAlgn="base" latinLnBrk="0" hangingPunct="1">
                        <a:lnSpc>
                          <a:spcPct val="112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buNone/>
                        <a:tabLst>
                          <a:tab pos="0" algn="l"/>
                          <a:tab pos="457200" algn="l"/>
                          <a:tab pos="914400" algn="l"/>
                          <a:tab pos="1371600" algn="l"/>
                          <a:tab pos="1828800" algn="l"/>
                          <a:tab pos="2286000" algn="l"/>
                          <a:tab pos="2743200" algn="l"/>
                          <a:tab pos="3200400" algn="l"/>
                          <a:tab pos="3657600" algn="l"/>
                          <a:tab pos="4114800" algn="l"/>
                          <a:tab pos="4572000" algn="l"/>
                          <a:tab pos="5029200" algn="l"/>
                          <a:tab pos="5486400" algn="l"/>
                          <a:tab pos="5943600" algn="l"/>
                          <a:tab pos="6400800" algn="l"/>
                          <a:tab pos="6858000" algn="l"/>
                          <a:tab pos="7315200" algn="l"/>
                          <a:tab pos="7772400" algn="l"/>
                          <a:tab pos="8229600" algn="l"/>
                          <a:tab pos="8686800" algn="l"/>
                          <a:tab pos="9144000" algn="l"/>
                        </a:tabLst>
                      </a:pPr>
                      <a:r>
                        <a:rPr kumimoji="0" lang="en-U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Lucida Grande" charset="0"/>
                          <a:cs typeface="DejaVu Sans" charset="0"/>
                        </a:rPr>
                        <a:t>1</a:t>
                      </a:r>
                    </a:p>
                  </a:txBody>
                  <a:tcPr marL="36000" marR="36000" marT="36000" marB="36000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36550">
                <a:tc>
                  <a:txBody>
                    <a:bodyPr/>
                    <a:lstStyle/>
                    <a:p>
                      <a:pPr marL="0" marR="0" lvl="0" indent="0" algn="l" defTabSz="457200" rtl="0" eaLnBrk="1" fontAlgn="base" latinLnBrk="0" hangingPunct="1">
                        <a:lnSpc>
                          <a:spcPct val="93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buNone/>
                        <a:tabLst>
                          <a:tab pos="0" algn="l"/>
                          <a:tab pos="457200" algn="l"/>
                          <a:tab pos="914400" algn="l"/>
                          <a:tab pos="1371600" algn="l"/>
                          <a:tab pos="1828800" algn="l"/>
                          <a:tab pos="2286000" algn="l"/>
                          <a:tab pos="2743200" algn="l"/>
                          <a:tab pos="3200400" algn="l"/>
                          <a:tab pos="3657600" algn="l"/>
                          <a:tab pos="4114800" algn="l"/>
                          <a:tab pos="4572000" algn="l"/>
                          <a:tab pos="5029200" algn="l"/>
                          <a:tab pos="5486400" algn="l"/>
                          <a:tab pos="5943600" algn="l"/>
                          <a:tab pos="6400800" algn="l"/>
                          <a:tab pos="6858000" algn="l"/>
                          <a:tab pos="7315200" algn="l"/>
                          <a:tab pos="7772400" algn="l"/>
                          <a:tab pos="8229600" algn="l"/>
                          <a:tab pos="8686800" algn="l"/>
                          <a:tab pos="9144000" algn="l"/>
                        </a:tabLst>
                      </a:pPr>
                      <a:r>
                        <a:rPr kumimoji="0" lang="en-U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DejaVu Sans" charset="0"/>
                        </a:rPr>
                        <a:t>max_connections</a:t>
                      </a:r>
                    </a:p>
                  </a:txBody>
                  <a:tcPr marL="36000" marR="36000" marT="48347" marB="36000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57200" rtl="0" eaLnBrk="1" fontAlgn="base" latinLnBrk="0" hangingPunct="1">
                        <a:lnSpc>
                          <a:spcPct val="93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buNone/>
                        <a:tabLst>
                          <a:tab pos="0" algn="l"/>
                          <a:tab pos="457200" algn="l"/>
                          <a:tab pos="914400" algn="l"/>
                          <a:tab pos="1371600" algn="l"/>
                          <a:tab pos="1828800" algn="l"/>
                          <a:tab pos="2286000" algn="l"/>
                          <a:tab pos="2743200" algn="l"/>
                          <a:tab pos="3200400" algn="l"/>
                          <a:tab pos="3657600" algn="l"/>
                          <a:tab pos="4114800" algn="l"/>
                          <a:tab pos="4572000" algn="l"/>
                          <a:tab pos="5029200" algn="l"/>
                          <a:tab pos="5486400" algn="l"/>
                          <a:tab pos="5943600" algn="l"/>
                          <a:tab pos="6400800" algn="l"/>
                          <a:tab pos="6858000" algn="l"/>
                          <a:tab pos="7315200" algn="l"/>
                          <a:tab pos="7772400" algn="l"/>
                          <a:tab pos="8229600" algn="l"/>
                          <a:tab pos="8686800" algn="l"/>
                          <a:tab pos="9144000" algn="l"/>
                        </a:tabLst>
                      </a:pPr>
                      <a:r>
                        <a:rPr kumimoji="0" lang="en-U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DejaVu Sans" charset="0"/>
                        </a:rPr>
                        <a:t>80</a:t>
                      </a:r>
                    </a:p>
                  </a:txBody>
                  <a:tcPr marL="36000" marR="36000" marT="48347" marB="36000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57200" rtl="0" eaLnBrk="1" fontAlgn="base" latinLnBrk="0" hangingPunct="1">
                        <a:lnSpc>
                          <a:spcPct val="93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buNone/>
                        <a:tabLst>
                          <a:tab pos="0" algn="l"/>
                          <a:tab pos="457200" algn="l"/>
                          <a:tab pos="914400" algn="l"/>
                          <a:tab pos="1371600" algn="l"/>
                          <a:tab pos="1828800" algn="l"/>
                          <a:tab pos="2286000" algn="l"/>
                          <a:tab pos="2743200" algn="l"/>
                          <a:tab pos="3200400" algn="l"/>
                          <a:tab pos="3657600" algn="l"/>
                          <a:tab pos="4114800" algn="l"/>
                          <a:tab pos="4572000" algn="l"/>
                          <a:tab pos="5029200" algn="l"/>
                          <a:tab pos="5486400" algn="l"/>
                          <a:tab pos="5943600" algn="l"/>
                          <a:tab pos="6400800" algn="l"/>
                          <a:tab pos="6858000" algn="l"/>
                          <a:tab pos="7315200" algn="l"/>
                          <a:tab pos="7772400" algn="l"/>
                          <a:tab pos="8229600" algn="l"/>
                          <a:tab pos="8686800" algn="l"/>
                          <a:tab pos="9144000" algn="l"/>
                        </a:tabLst>
                      </a:pPr>
                      <a:r>
                        <a:rPr kumimoji="0" lang="en-U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DejaVu Sans" charset="0"/>
                        </a:rPr>
                        <a:t>2010-04-01 10:00:00</a:t>
                      </a:r>
                    </a:p>
                  </a:txBody>
                  <a:tcPr marL="36000" marR="36000" marT="48347" marB="36000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57200" rtl="0" eaLnBrk="1" fontAlgn="base" latinLnBrk="0" hangingPunct="1">
                        <a:lnSpc>
                          <a:spcPct val="93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buNone/>
                        <a:tabLst>
                          <a:tab pos="0" algn="l"/>
                          <a:tab pos="457200" algn="l"/>
                          <a:tab pos="914400" algn="l"/>
                          <a:tab pos="1371600" algn="l"/>
                          <a:tab pos="1828800" algn="l"/>
                          <a:tab pos="2286000" algn="l"/>
                          <a:tab pos="2743200" algn="l"/>
                          <a:tab pos="3200400" algn="l"/>
                          <a:tab pos="3657600" algn="l"/>
                          <a:tab pos="4114800" algn="l"/>
                          <a:tab pos="4572000" algn="l"/>
                          <a:tab pos="5029200" algn="l"/>
                          <a:tab pos="5486400" algn="l"/>
                          <a:tab pos="5943600" algn="l"/>
                          <a:tab pos="6400800" algn="l"/>
                          <a:tab pos="6858000" algn="l"/>
                          <a:tab pos="7315200" algn="l"/>
                          <a:tab pos="7772400" algn="l"/>
                          <a:tab pos="8229600" algn="l"/>
                          <a:tab pos="8686800" algn="l"/>
                          <a:tab pos="9144000" algn="l"/>
                        </a:tabLst>
                      </a:pPr>
                      <a:r>
                        <a:rPr kumimoji="0" lang="en-U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DejaVu Sans" charset="0"/>
                        </a:rPr>
                        <a:t>2038-01-01 00:00:00</a:t>
                      </a:r>
                    </a:p>
                  </a:txBody>
                  <a:tcPr marL="36000" marR="36000" marT="48347" marB="36000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57200" rtl="0" eaLnBrk="1" fontAlgn="base" latinLnBrk="0" hangingPunct="1">
                        <a:lnSpc>
                          <a:spcPct val="112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buNone/>
                        <a:tabLst>
                          <a:tab pos="0" algn="l"/>
                          <a:tab pos="457200" algn="l"/>
                          <a:tab pos="914400" algn="l"/>
                          <a:tab pos="1371600" algn="l"/>
                          <a:tab pos="1828800" algn="l"/>
                          <a:tab pos="2286000" algn="l"/>
                          <a:tab pos="2743200" algn="l"/>
                          <a:tab pos="3200400" algn="l"/>
                          <a:tab pos="3657600" algn="l"/>
                          <a:tab pos="4114800" algn="l"/>
                          <a:tab pos="4572000" algn="l"/>
                          <a:tab pos="5029200" algn="l"/>
                          <a:tab pos="5486400" algn="l"/>
                          <a:tab pos="5943600" algn="l"/>
                          <a:tab pos="6400800" algn="l"/>
                          <a:tab pos="6858000" algn="l"/>
                          <a:tab pos="7315200" algn="l"/>
                          <a:tab pos="7772400" algn="l"/>
                          <a:tab pos="8229600" algn="l"/>
                          <a:tab pos="8686800" algn="l"/>
                          <a:tab pos="9144000" algn="l"/>
                        </a:tabLst>
                      </a:pPr>
                      <a:r>
                        <a:rPr kumimoji="0" lang="en-U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Lucida Grande" charset="0"/>
                          <a:cs typeface="DejaVu Sans" charset="0"/>
                        </a:rPr>
                        <a:t>1</a:t>
                      </a:r>
                    </a:p>
                  </a:txBody>
                  <a:tcPr marL="36000" marR="36000" marT="36000" marB="36000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36550">
                <a:tc>
                  <a:txBody>
                    <a:bodyPr/>
                    <a:lstStyle/>
                    <a:p>
                      <a:pPr marL="0" marR="0" lvl="0" indent="0" algn="l" defTabSz="457200" rtl="0" eaLnBrk="1" fontAlgn="base" latinLnBrk="0" hangingPunct="1">
                        <a:lnSpc>
                          <a:spcPct val="93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buNone/>
                        <a:tabLst>
                          <a:tab pos="0" algn="l"/>
                          <a:tab pos="457200" algn="l"/>
                          <a:tab pos="914400" algn="l"/>
                          <a:tab pos="1371600" algn="l"/>
                          <a:tab pos="1828800" algn="l"/>
                          <a:tab pos="2286000" algn="l"/>
                          <a:tab pos="2743200" algn="l"/>
                          <a:tab pos="3200400" algn="l"/>
                          <a:tab pos="3657600" algn="l"/>
                          <a:tab pos="4114800" algn="l"/>
                          <a:tab pos="4572000" algn="l"/>
                          <a:tab pos="5029200" algn="l"/>
                          <a:tab pos="5486400" algn="l"/>
                          <a:tab pos="5943600" algn="l"/>
                          <a:tab pos="6400800" algn="l"/>
                          <a:tab pos="6858000" algn="l"/>
                          <a:tab pos="7315200" algn="l"/>
                          <a:tab pos="7772400" algn="l"/>
                          <a:tab pos="8229600" algn="l"/>
                          <a:tab pos="8686800" algn="l"/>
                          <a:tab pos="9144000" algn="l"/>
                        </a:tabLst>
                      </a:pPr>
                      <a:r>
                        <a:rPr kumimoji="0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DejaVu Sans" charset="0"/>
                        </a:rPr>
                        <a:t>auto_increment_increment</a:t>
                      </a:r>
                    </a:p>
                  </a:txBody>
                  <a:tcPr marL="36000" marR="36000" marT="48347" marB="36000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57200" rtl="0" eaLnBrk="1" fontAlgn="base" latinLnBrk="0" hangingPunct="1">
                        <a:lnSpc>
                          <a:spcPct val="93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buNone/>
                        <a:tabLst>
                          <a:tab pos="0" algn="l"/>
                          <a:tab pos="457200" algn="l"/>
                          <a:tab pos="914400" algn="l"/>
                          <a:tab pos="1371600" algn="l"/>
                          <a:tab pos="1828800" algn="l"/>
                          <a:tab pos="2286000" algn="l"/>
                          <a:tab pos="2743200" algn="l"/>
                          <a:tab pos="3200400" algn="l"/>
                          <a:tab pos="3657600" algn="l"/>
                          <a:tab pos="4114800" algn="l"/>
                          <a:tab pos="4572000" algn="l"/>
                          <a:tab pos="5029200" algn="l"/>
                          <a:tab pos="5486400" algn="l"/>
                          <a:tab pos="5943600" algn="l"/>
                          <a:tab pos="6400800" algn="l"/>
                          <a:tab pos="6858000" algn="l"/>
                          <a:tab pos="7315200" algn="l"/>
                          <a:tab pos="7772400" algn="l"/>
                          <a:tab pos="8229600" algn="l"/>
                          <a:tab pos="8686800" algn="l"/>
                          <a:tab pos="9144000" algn="l"/>
                        </a:tabLst>
                      </a:pPr>
                      <a:r>
                        <a:rPr kumimoji="0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DejaVu Sans" charset="0"/>
                        </a:rPr>
                        <a:t>2</a:t>
                      </a:r>
                    </a:p>
                  </a:txBody>
                  <a:tcPr marL="36000" marR="36000" marT="48347" marB="36000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57200" rtl="0" eaLnBrk="1" fontAlgn="base" latinLnBrk="0" hangingPunct="1">
                        <a:lnSpc>
                          <a:spcPct val="93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buNone/>
                        <a:tabLst>
                          <a:tab pos="0" algn="l"/>
                          <a:tab pos="457200" algn="l"/>
                          <a:tab pos="914400" algn="l"/>
                          <a:tab pos="1371600" algn="l"/>
                          <a:tab pos="1828800" algn="l"/>
                          <a:tab pos="2286000" algn="l"/>
                          <a:tab pos="2743200" algn="l"/>
                          <a:tab pos="3200400" algn="l"/>
                          <a:tab pos="3657600" algn="l"/>
                          <a:tab pos="4114800" algn="l"/>
                          <a:tab pos="4572000" algn="l"/>
                          <a:tab pos="5029200" algn="l"/>
                          <a:tab pos="5486400" algn="l"/>
                          <a:tab pos="5943600" algn="l"/>
                          <a:tab pos="6400800" algn="l"/>
                          <a:tab pos="6858000" algn="l"/>
                          <a:tab pos="7315200" algn="l"/>
                          <a:tab pos="7772400" algn="l"/>
                          <a:tab pos="8229600" algn="l"/>
                          <a:tab pos="8686800" algn="l"/>
                          <a:tab pos="9144000" algn="l"/>
                        </a:tabLst>
                      </a:pPr>
                      <a:r>
                        <a:rPr kumimoji="0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DejaVu Sans" charset="0"/>
                        </a:rPr>
                        <a:t>2010-04-01 10:05:00</a:t>
                      </a:r>
                    </a:p>
                  </a:txBody>
                  <a:tcPr marL="36000" marR="36000" marT="48347" marB="36000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57200" rtl="0" eaLnBrk="1" fontAlgn="base" latinLnBrk="0" hangingPunct="1">
                        <a:lnSpc>
                          <a:spcPct val="93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buNone/>
                        <a:tabLst>
                          <a:tab pos="0" algn="l"/>
                          <a:tab pos="457200" algn="l"/>
                          <a:tab pos="914400" algn="l"/>
                          <a:tab pos="1371600" algn="l"/>
                          <a:tab pos="1828800" algn="l"/>
                          <a:tab pos="2286000" algn="l"/>
                          <a:tab pos="2743200" algn="l"/>
                          <a:tab pos="3200400" algn="l"/>
                          <a:tab pos="3657600" algn="l"/>
                          <a:tab pos="4114800" algn="l"/>
                          <a:tab pos="4572000" algn="l"/>
                          <a:tab pos="5029200" algn="l"/>
                          <a:tab pos="5486400" algn="l"/>
                          <a:tab pos="5943600" algn="l"/>
                          <a:tab pos="6400800" algn="l"/>
                          <a:tab pos="6858000" algn="l"/>
                          <a:tab pos="7315200" algn="l"/>
                          <a:tab pos="7772400" algn="l"/>
                          <a:tab pos="8229600" algn="l"/>
                          <a:tab pos="8686800" algn="l"/>
                          <a:tab pos="9144000" algn="l"/>
                        </a:tabLst>
                      </a:pPr>
                      <a:r>
                        <a:rPr kumimoji="0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DejaVu Sans" charset="0"/>
                        </a:rPr>
                        <a:t>2038-01-01 00:00:00</a:t>
                      </a:r>
                    </a:p>
                  </a:txBody>
                  <a:tcPr marL="36000" marR="36000" marT="48347" marB="36000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57200" rtl="0" eaLnBrk="1" fontAlgn="base" latinLnBrk="0" hangingPunct="1">
                        <a:lnSpc>
                          <a:spcPct val="112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buNone/>
                        <a:tabLst>
                          <a:tab pos="0" algn="l"/>
                          <a:tab pos="457200" algn="l"/>
                          <a:tab pos="914400" algn="l"/>
                          <a:tab pos="1371600" algn="l"/>
                          <a:tab pos="1828800" algn="l"/>
                          <a:tab pos="2286000" algn="l"/>
                          <a:tab pos="2743200" algn="l"/>
                          <a:tab pos="3200400" algn="l"/>
                          <a:tab pos="3657600" algn="l"/>
                          <a:tab pos="4114800" algn="l"/>
                          <a:tab pos="4572000" algn="l"/>
                          <a:tab pos="5029200" algn="l"/>
                          <a:tab pos="5486400" algn="l"/>
                          <a:tab pos="5943600" algn="l"/>
                          <a:tab pos="6400800" algn="l"/>
                          <a:tab pos="6858000" algn="l"/>
                          <a:tab pos="7315200" algn="l"/>
                          <a:tab pos="7772400" algn="l"/>
                          <a:tab pos="8229600" algn="l"/>
                          <a:tab pos="8686800" algn="l"/>
                          <a:tab pos="9144000" algn="l"/>
                        </a:tabLst>
                      </a:pPr>
                      <a:r>
                        <a:rPr kumimoji="0" 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Lucida Grande" charset="0"/>
                          <a:cs typeface="DejaVu Sans" charset="0"/>
                        </a:rPr>
                        <a:t>1</a:t>
                      </a:r>
                    </a:p>
                  </a:txBody>
                  <a:tcPr marL="36000" marR="36000" marT="36000" marB="36000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3600" dirty="0" smtClean="0"/>
              <a:t>SCD-Type 2 – Deprecated Variable</a:t>
            </a:r>
            <a:endParaRPr lang="en-CA" sz="36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9C27224-761B-40AA-BB01-172CDBAC516A}" type="slidenum">
              <a:rPr lang="en-US" smtClean="0"/>
              <a:pPr/>
              <a:t>22</a:t>
            </a:fld>
            <a:endParaRPr lang="en-US"/>
          </a:p>
        </p:txBody>
      </p:sp>
      <p:graphicFrame>
        <p:nvGraphicFramePr>
          <p:cNvPr id="6" name="Group 58"/>
          <p:cNvGraphicFramePr>
            <a:graphicFrameLocks noGrp="1"/>
          </p:cNvGraphicFramePr>
          <p:nvPr/>
        </p:nvGraphicFramePr>
        <p:xfrm>
          <a:off x="625475" y="1084263"/>
          <a:ext cx="3349625" cy="2035296"/>
        </p:xfrm>
        <a:graphic>
          <a:graphicData uri="http://schemas.openxmlformats.org/drawingml/2006/table">
            <a:tbl>
              <a:tblPr/>
              <a:tblGrid>
                <a:gridCol w="2308225"/>
                <a:gridCol w="1041400"/>
              </a:tblGrid>
              <a:tr h="338138">
                <a:tc gridSpan="2">
                  <a:txBody>
                    <a:bodyPr/>
                    <a:lstStyle/>
                    <a:p>
                      <a:pPr marL="0" marR="0" lvl="0" indent="0" algn="ctr" defTabSz="457200" rtl="0" eaLnBrk="1" fontAlgn="base" latinLnBrk="0" hangingPunct="1">
                        <a:lnSpc>
                          <a:spcPct val="93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buNone/>
                        <a:tabLst>
                          <a:tab pos="0" algn="l"/>
                          <a:tab pos="457200" algn="l"/>
                          <a:tab pos="914400" algn="l"/>
                          <a:tab pos="1371600" algn="l"/>
                          <a:tab pos="1828800" algn="l"/>
                          <a:tab pos="2286000" algn="l"/>
                          <a:tab pos="2743200" algn="l"/>
                          <a:tab pos="3200400" algn="l"/>
                          <a:tab pos="3657600" algn="l"/>
                          <a:tab pos="4114800" algn="l"/>
                          <a:tab pos="4572000" algn="l"/>
                          <a:tab pos="5029200" algn="l"/>
                          <a:tab pos="5486400" algn="l"/>
                          <a:tab pos="5943600" algn="l"/>
                          <a:tab pos="6400800" algn="l"/>
                          <a:tab pos="6858000" algn="l"/>
                          <a:tab pos="7315200" algn="l"/>
                          <a:tab pos="7772400" algn="l"/>
                          <a:tab pos="8229600" algn="l"/>
                          <a:tab pos="8686800" algn="l"/>
                          <a:tab pos="9144000" algn="l"/>
                        </a:tabLst>
                      </a:pPr>
                      <a:r>
                        <a:rPr kumimoji="0" 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DejaVu Sans" charset="0"/>
                        </a:rPr>
                        <a:t>Previous Instance Values</a:t>
                      </a:r>
                    </a:p>
                  </a:txBody>
                  <a:tcPr marL="36000" marR="36000" marT="51876" marB="36000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CA"/>
                    </a:p>
                  </a:txBody>
                  <a:tcPr/>
                </a:tc>
              </a:tr>
              <a:tr h="338138">
                <a:tc>
                  <a:txBody>
                    <a:bodyPr/>
                    <a:lstStyle/>
                    <a:p>
                      <a:pPr marL="0" marR="0" lvl="0" indent="0" algn="l" defTabSz="457200" rtl="0" eaLnBrk="1" fontAlgn="base" latinLnBrk="0" hangingPunct="1">
                        <a:lnSpc>
                          <a:spcPct val="112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buNone/>
                        <a:tabLst>
                          <a:tab pos="0" algn="l"/>
                          <a:tab pos="457200" algn="l"/>
                          <a:tab pos="914400" algn="l"/>
                          <a:tab pos="1371600" algn="l"/>
                          <a:tab pos="1828800" algn="l"/>
                          <a:tab pos="2286000" algn="l"/>
                          <a:tab pos="2743200" algn="l"/>
                          <a:tab pos="3200400" algn="l"/>
                          <a:tab pos="3657600" algn="l"/>
                          <a:tab pos="4114800" algn="l"/>
                          <a:tab pos="4572000" algn="l"/>
                          <a:tab pos="5029200" algn="l"/>
                          <a:tab pos="5486400" algn="l"/>
                          <a:tab pos="5943600" algn="l"/>
                          <a:tab pos="6400800" algn="l"/>
                          <a:tab pos="6858000" algn="l"/>
                          <a:tab pos="7315200" algn="l"/>
                          <a:tab pos="7772400" algn="l"/>
                          <a:tab pos="8229600" algn="l"/>
                          <a:tab pos="8686800" algn="l"/>
                          <a:tab pos="9144000" algn="l"/>
                        </a:tabLst>
                      </a:pPr>
                      <a:r>
                        <a:rPr kumimoji="0" lang="en-U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Lucida Grande" charset="0"/>
                          <a:cs typeface="DejaVu Sans" charset="0"/>
                        </a:rPr>
                        <a:t>variable_name</a:t>
                      </a:r>
                    </a:p>
                  </a:txBody>
                  <a:tcPr marL="36000" marR="36000" marT="36000" marB="36000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36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57200" rtl="0" eaLnBrk="1" fontAlgn="base" latinLnBrk="0" hangingPunct="1">
                        <a:lnSpc>
                          <a:spcPct val="112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buNone/>
                        <a:tabLst>
                          <a:tab pos="0" algn="l"/>
                          <a:tab pos="457200" algn="l"/>
                          <a:tab pos="914400" algn="l"/>
                          <a:tab pos="1371600" algn="l"/>
                          <a:tab pos="1828800" algn="l"/>
                          <a:tab pos="2286000" algn="l"/>
                          <a:tab pos="2743200" algn="l"/>
                          <a:tab pos="3200400" algn="l"/>
                          <a:tab pos="3657600" algn="l"/>
                          <a:tab pos="4114800" algn="l"/>
                          <a:tab pos="4572000" algn="l"/>
                          <a:tab pos="5029200" algn="l"/>
                          <a:tab pos="5486400" algn="l"/>
                          <a:tab pos="5943600" algn="l"/>
                          <a:tab pos="6400800" algn="l"/>
                          <a:tab pos="6858000" algn="l"/>
                          <a:tab pos="7315200" algn="l"/>
                          <a:tab pos="7772400" algn="l"/>
                          <a:tab pos="8229600" algn="l"/>
                          <a:tab pos="8686800" algn="l"/>
                          <a:tab pos="9144000" algn="l"/>
                        </a:tabLst>
                      </a:pPr>
                      <a:r>
                        <a:rPr kumimoji="0" lang="en-U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Lucida Grande" charset="0"/>
                          <a:cs typeface="DejaVu Sans" charset="0"/>
                        </a:rPr>
                        <a:t>value</a:t>
                      </a:r>
                    </a:p>
                  </a:txBody>
                  <a:tcPr marL="36000" marR="36000" marT="36000" marB="36000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36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38138">
                <a:tc>
                  <a:txBody>
                    <a:bodyPr/>
                    <a:lstStyle/>
                    <a:p>
                      <a:pPr marL="0" marR="0" lvl="0" indent="0" algn="l" defTabSz="457200" rtl="0" eaLnBrk="1" fontAlgn="base" latinLnBrk="0" hangingPunct="1">
                        <a:lnSpc>
                          <a:spcPct val="112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buNone/>
                        <a:tabLst>
                          <a:tab pos="0" algn="l"/>
                          <a:tab pos="457200" algn="l"/>
                          <a:tab pos="914400" algn="l"/>
                          <a:tab pos="1371600" algn="l"/>
                          <a:tab pos="1828800" algn="l"/>
                          <a:tab pos="2286000" algn="l"/>
                          <a:tab pos="2743200" algn="l"/>
                          <a:tab pos="3200400" algn="l"/>
                          <a:tab pos="3657600" algn="l"/>
                          <a:tab pos="4114800" algn="l"/>
                          <a:tab pos="4572000" algn="l"/>
                          <a:tab pos="5029200" algn="l"/>
                          <a:tab pos="5486400" algn="l"/>
                          <a:tab pos="5943600" algn="l"/>
                          <a:tab pos="6400800" algn="l"/>
                          <a:tab pos="6858000" algn="l"/>
                          <a:tab pos="7315200" algn="l"/>
                          <a:tab pos="7772400" algn="l"/>
                          <a:tab pos="8229600" algn="l"/>
                          <a:tab pos="8686800" algn="l"/>
                          <a:tab pos="9144000" algn="l"/>
                        </a:tabLst>
                      </a:pPr>
                      <a:r>
                        <a:rPr kumimoji="0" lang="en-U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Lucida Grande" charset="0"/>
                          <a:cs typeface="DejaVu Sans" charset="0"/>
                        </a:rPr>
                        <a:t>auto_increment_increment</a:t>
                      </a:r>
                    </a:p>
                  </a:txBody>
                  <a:tcPr marL="36000" marR="36000" marT="36000" marB="36000" horzOverflow="overflow">
                    <a:lnL>
                      <a:noFill/>
                    </a:lnL>
                    <a:lnR>
                      <a:noFill/>
                    </a:lnR>
                    <a:lnT w="36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57200" rtl="0" eaLnBrk="1" fontAlgn="base" latinLnBrk="0" hangingPunct="1">
                        <a:lnSpc>
                          <a:spcPct val="112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buNone/>
                        <a:tabLst>
                          <a:tab pos="0" algn="l"/>
                          <a:tab pos="457200" algn="l"/>
                          <a:tab pos="914400" algn="l"/>
                          <a:tab pos="1371600" algn="l"/>
                          <a:tab pos="1828800" algn="l"/>
                          <a:tab pos="2286000" algn="l"/>
                          <a:tab pos="2743200" algn="l"/>
                          <a:tab pos="3200400" algn="l"/>
                          <a:tab pos="3657600" algn="l"/>
                          <a:tab pos="4114800" algn="l"/>
                          <a:tab pos="4572000" algn="l"/>
                          <a:tab pos="5029200" algn="l"/>
                          <a:tab pos="5486400" algn="l"/>
                          <a:tab pos="5943600" algn="l"/>
                          <a:tab pos="6400800" algn="l"/>
                          <a:tab pos="6858000" algn="l"/>
                          <a:tab pos="7315200" algn="l"/>
                          <a:tab pos="7772400" algn="l"/>
                          <a:tab pos="8229600" algn="l"/>
                          <a:tab pos="8686800" algn="l"/>
                          <a:tab pos="9144000" algn="l"/>
                        </a:tabLst>
                      </a:pPr>
                      <a:r>
                        <a:rPr kumimoji="0" lang="en-U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Lucida Grande" charset="0"/>
                          <a:cs typeface="DejaVu Sans" charset="0"/>
                        </a:rPr>
                        <a:t>1</a:t>
                      </a:r>
                    </a:p>
                  </a:txBody>
                  <a:tcPr marL="36000" marR="36000" marT="36000" marB="36000" horzOverflow="overflow">
                    <a:lnL>
                      <a:noFill/>
                    </a:lnL>
                    <a:lnR>
                      <a:noFill/>
                    </a:lnR>
                    <a:lnT w="36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38138">
                <a:tc>
                  <a:txBody>
                    <a:bodyPr/>
                    <a:lstStyle/>
                    <a:p>
                      <a:pPr marL="0" marR="0" lvl="0" indent="0" algn="l" defTabSz="457200" rtl="0" eaLnBrk="1" fontAlgn="base" latinLnBrk="0" hangingPunct="1">
                        <a:lnSpc>
                          <a:spcPct val="112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buNone/>
                        <a:tabLst>
                          <a:tab pos="0" algn="l"/>
                          <a:tab pos="457200" algn="l"/>
                          <a:tab pos="914400" algn="l"/>
                          <a:tab pos="1371600" algn="l"/>
                          <a:tab pos="1828800" algn="l"/>
                          <a:tab pos="2286000" algn="l"/>
                          <a:tab pos="2743200" algn="l"/>
                          <a:tab pos="3200400" algn="l"/>
                          <a:tab pos="3657600" algn="l"/>
                          <a:tab pos="4114800" algn="l"/>
                          <a:tab pos="4572000" algn="l"/>
                          <a:tab pos="5029200" algn="l"/>
                          <a:tab pos="5486400" algn="l"/>
                          <a:tab pos="5943600" algn="l"/>
                          <a:tab pos="6400800" algn="l"/>
                          <a:tab pos="6858000" algn="l"/>
                          <a:tab pos="7315200" algn="l"/>
                          <a:tab pos="7772400" algn="l"/>
                          <a:tab pos="8229600" algn="l"/>
                          <a:tab pos="8686800" algn="l"/>
                          <a:tab pos="9144000" algn="l"/>
                        </a:tabLst>
                      </a:pPr>
                      <a:r>
                        <a:rPr kumimoji="0" lang="en-US" sz="1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Lucida Grande" charset="0"/>
                          <a:cs typeface="DejaVu Sans" charset="0"/>
                        </a:rPr>
                        <a:t>auto_increment_offset</a:t>
                      </a:r>
                      <a:endParaRPr kumimoji="0" lang="en-US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Lucida Grande" charset="0"/>
                        <a:cs typeface="DejaVu Sans" charset="0"/>
                      </a:endParaRPr>
                    </a:p>
                  </a:txBody>
                  <a:tcPr marL="36000" marR="36000" marT="36000" marB="36000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57200" rtl="0" eaLnBrk="1" fontAlgn="base" latinLnBrk="0" hangingPunct="1">
                        <a:lnSpc>
                          <a:spcPct val="112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buNone/>
                        <a:tabLst>
                          <a:tab pos="0" algn="l"/>
                          <a:tab pos="457200" algn="l"/>
                          <a:tab pos="914400" algn="l"/>
                          <a:tab pos="1371600" algn="l"/>
                          <a:tab pos="1828800" algn="l"/>
                          <a:tab pos="2286000" algn="l"/>
                          <a:tab pos="2743200" algn="l"/>
                          <a:tab pos="3200400" algn="l"/>
                          <a:tab pos="3657600" algn="l"/>
                          <a:tab pos="4114800" algn="l"/>
                          <a:tab pos="4572000" algn="l"/>
                          <a:tab pos="5029200" algn="l"/>
                          <a:tab pos="5486400" algn="l"/>
                          <a:tab pos="5943600" algn="l"/>
                          <a:tab pos="6400800" algn="l"/>
                          <a:tab pos="6858000" algn="l"/>
                          <a:tab pos="7315200" algn="l"/>
                          <a:tab pos="7772400" algn="l"/>
                          <a:tab pos="8229600" algn="l"/>
                          <a:tab pos="8686800" algn="l"/>
                          <a:tab pos="9144000" algn="l"/>
                        </a:tabLst>
                      </a:pPr>
                      <a:r>
                        <a:rPr kumimoji="0" lang="en-U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Lucida Grande" charset="0"/>
                          <a:cs typeface="DejaVu Sans" charset="0"/>
                        </a:rPr>
                        <a:t>1</a:t>
                      </a:r>
                    </a:p>
                  </a:txBody>
                  <a:tcPr marL="36000" marR="36000" marT="36000" marB="36000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38138">
                <a:tc>
                  <a:txBody>
                    <a:bodyPr/>
                    <a:lstStyle/>
                    <a:p>
                      <a:pPr marL="0" marR="0" lvl="0" indent="0" algn="l" defTabSz="457200" rtl="0" eaLnBrk="1" fontAlgn="base" latinLnBrk="0" hangingPunct="1">
                        <a:lnSpc>
                          <a:spcPct val="112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buNone/>
                        <a:tabLst>
                          <a:tab pos="0" algn="l"/>
                          <a:tab pos="457200" algn="l"/>
                          <a:tab pos="914400" algn="l"/>
                          <a:tab pos="1371600" algn="l"/>
                          <a:tab pos="1828800" algn="l"/>
                          <a:tab pos="2286000" algn="l"/>
                          <a:tab pos="2743200" algn="l"/>
                          <a:tab pos="3200400" algn="l"/>
                          <a:tab pos="3657600" algn="l"/>
                          <a:tab pos="4114800" algn="l"/>
                          <a:tab pos="4572000" algn="l"/>
                          <a:tab pos="5029200" algn="l"/>
                          <a:tab pos="5486400" algn="l"/>
                          <a:tab pos="5943600" algn="l"/>
                          <a:tab pos="6400800" algn="l"/>
                          <a:tab pos="6858000" algn="l"/>
                          <a:tab pos="7315200" algn="l"/>
                          <a:tab pos="7772400" algn="l"/>
                          <a:tab pos="8229600" algn="l"/>
                          <a:tab pos="8686800" algn="l"/>
                          <a:tab pos="9144000" algn="l"/>
                        </a:tabLst>
                      </a:pPr>
                      <a:r>
                        <a:rPr kumimoji="0" 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Lucida Grande" charset="0"/>
                          <a:cs typeface="DejaVu Sans" charset="0"/>
                        </a:rPr>
                        <a:t>log</a:t>
                      </a:r>
                    </a:p>
                  </a:txBody>
                  <a:tcPr marL="36000" marR="36000" marT="36000" marB="36000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57200" rtl="0" eaLnBrk="1" fontAlgn="base" latinLnBrk="0" hangingPunct="1">
                        <a:lnSpc>
                          <a:spcPct val="112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buNone/>
                        <a:tabLst>
                          <a:tab pos="0" algn="l"/>
                          <a:tab pos="457200" algn="l"/>
                          <a:tab pos="914400" algn="l"/>
                          <a:tab pos="1371600" algn="l"/>
                          <a:tab pos="1828800" algn="l"/>
                          <a:tab pos="2286000" algn="l"/>
                          <a:tab pos="2743200" algn="l"/>
                          <a:tab pos="3200400" algn="l"/>
                          <a:tab pos="3657600" algn="l"/>
                          <a:tab pos="4114800" algn="l"/>
                          <a:tab pos="4572000" algn="l"/>
                          <a:tab pos="5029200" algn="l"/>
                          <a:tab pos="5486400" algn="l"/>
                          <a:tab pos="5943600" algn="l"/>
                          <a:tab pos="6400800" algn="l"/>
                          <a:tab pos="6858000" algn="l"/>
                          <a:tab pos="7315200" algn="l"/>
                          <a:tab pos="7772400" algn="l"/>
                          <a:tab pos="8229600" algn="l"/>
                          <a:tab pos="8686800" algn="l"/>
                          <a:tab pos="9144000" algn="l"/>
                        </a:tabLst>
                      </a:pPr>
                      <a:r>
                        <a:rPr kumimoji="0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Lucida Grande" charset="0"/>
                          <a:cs typeface="DejaVu Sans" charset="0"/>
                        </a:rPr>
                        <a:t>the.log</a:t>
                      </a:r>
                    </a:p>
                  </a:txBody>
                  <a:tcPr marL="36000" marR="36000" marT="36000" marB="36000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39725">
                <a:tc>
                  <a:txBody>
                    <a:bodyPr/>
                    <a:lstStyle/>
                    <a:p>
                      <a:pPr marL="0" marR="0" lvl="0" indent="0" algn="l" defTabSz="457200" rtl="0" eaLnBrk="1" fontAlgn="base" latinLnBrk="0" hangingPunct="1">
                        <a:lnSpc>
                          <a:spcPct val="112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buNone/>
                        <a:tabLst>
                          <a:tab pos="0" algn="l"/>
                          <a:tab pos="457200" algn="l"/>
                          <a:tab pos="914400" algn="l"/>
                          <a:tab pos="1371600" algn="l"/>
                          <a:tab pos="1828800" algn="l"/>
                          <a:tab pos="2286000" algn="l"/>
                          <a:tab pos="2743200" algn="l"/>
                          <a:tab pos="3200400" algn="l"/>
                          <a:tab pos="3657600" algn="l"/>
                          <a:tab pos="4114800" algn="l"/>
                          <a:tab pos="4572000" algn="l"/>
                          <a:tab pos="5029200" algn="l"/>
                          <a:tab pos="5486400" algn="l"/>
                          <a:tab pos="5943600" algn="l"/>
                          <a:tab pos="6400800" algn="l"/>
                          <a:tab pos="6858000" algn="l"/>
                          <a:tab pos="7315200" algn="l"/>
                          <a:tab pos="7772400" algn="l"/>
                          <a:tab pos="8229600" algn="l"/>
                          <a:tab pos="8686800" algn="l"/>
                          <a:tab pos="9144000" algn="l"/>
                        </a:tabLst>
                      </a:pPr>
                      <a:r>
                        <a:rPr kumimoji="0" lang="en-U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Lucida Grande" charset="0"/>
                          <a:cs typeface="DejaVu Sans" charset="0"/>
                        </a:rPr>
                        <a:t>max_connections</a:t>
                      </a:r>
                    </a:p>
                  </a:txBody>
                  <a:tcPr marL="36000" marR="36000" marT="36000" marB="36000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57200" rtl="0" eaLnBrk="1" fontAlgn="base" latinLnBrk="0" hangingPunct="1">
                        <a:lnSpc>
                          <a:spcPct val="112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buNone/>
                        <a:tabLst>
                          <a:tab pos="0" algn="l"/>
                          <a:tab pos="457200" algn="l"/>
                          <a:tab pos="914400" algn="l"/>
                          <a:tab pos="1371600" algn="l"/>
                          <a:tab pos="1828800" algn="l"/>
                          <a:tab pos="2286000" algn="l"/>
                          <a:tab pos="2743200" algn="l"/>
                          <a:tab pos="3200400" algn="l"/>
                          <a:tab pos="3657600" algn="l"/>
                          <a:tab pos="4114800" algn="l"/>
                          <a:tab pos="4572000" algn="l"/>
                          <a:tab pos="5029200" algn="l"/>
                          <a:tab pos="5486400" algn="l"/>
                          <a:tab pos="5943600" algn="l"/>
                          <a:tab pos="6400800" algn="l"/>
                          <a:tab pos="6858000" algn="l"/>
                          <a:tab pos="7315200" algn="l"/>
                          <a:tab pos="7772400" algn="l"/>
                          <a:tab pos="8229600" algn="l"/>
                          <a:tab pos="8686800" algn="l"/>
                          <a:tab pos="9144000" algn="l"/>
                        </a:tabLst>
                      </a:pPr>
                      <a:r>
                        <a:rPr kumimoji="0" 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Lucida Grande" charset="0"/>
                          <a:cs typeface="DejaVu Sans" charset="0"/>
                        </a:rPr>
                        <a:t>80</a:t>
                      </a:r>
                    </a:p>
                  </a:txBody>
                  <a:tcPr marL="36000" marR="36000" marT="36000" marB="36000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7" name="Group 44"/>
          <p:cNvGraphicFramePr>
            <a:graphicFrameLocks noGrp="1"/>
          </p:cNvGraphicFramePr>
          <p:nvPr/>
        </p:nvGraphicFramePr>
        <p:xfrm>
          <a:off x="4800600" y="1096963"/>
          <a:ext cx="3349625" cy="2035296"/>
        </p:xfrm>
        <a:graphic>
          <a:graphicData uri="http://schemas.openxmlformats.org/drawingml/2006/table">
            <a:tbl>
              <a:tblPr/>
              <a:tblGrid>
                <a:gridCol w="2308225"/>
                <a:gridCol w="1041400"/>
              </a:tblGrid>
              <a:tr h="338138">
                <a:tc gridSpan="2">
                  <a:txBody>
                    <a:bodyPr/>
                    <a:lstStyle/>
                    <a:p>
                      <a:pPr marL="0" marR="0" lvl="0" indent="0" algn="ctr" defTabSz="457200" rtl="0" eaLnBrk="1" fontAlgn="base" latinLnBrk="0" hangingPunct="1">
                        <a:lnSpc>
                          <a:spcPct val="93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buNone/>
                        <a:tabLst>
                          <a:tab pos="0" algn="l"/>
                          <a:tab pos="457200" algn="l"/>
                          <a:tab pos="914400" algn="l"/>
                          <a:tab pos="1371600" algn="l"/>
                          <a:tab pos="1828800" algn="l"/>
                          <a:tab pos="2286000" algn="l"/>
                          <a:tab pos="2743200" algn="l"/>
                          <a:tab pos="3200400" algn="l"/>
                          <a:tab pos="3657600" algn="l"/>
                          <a:tab pos="4114800" algn="l"/>
                          <a:tab pos="4572000" algn="l"/>
                          <a:tab pos="5029200" algn="l"/>
                          <a:tab pos="5486400" algn="l"/>
                          <a:tab pos="5943600" algn="l"/>
                          <a:tab pos="6400800" algn="l"/>
                          <a:tab pos="6858000" algn="l"/>
                          <a:tab pos="7315200" algn="l"/>
                          <a:tab pos="7772400" algn="l"/>
                          <a:tab pos="8229600" algn="l"/>
                          <a:tab pos="8686800" algn="l"/>
                          <a:tab pos="9144000" algn="l"/>
                        </a:tabLst>
                      </a:pPr>
                      <a:r>
                        <a:rPr kumimoji="0" 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DejaVu Sans" charset="0"/>
                        </a:rPr>
                        <a:t>Changed Instance Values</a:t>
                      </a:r>
                    </a:p>
                  </a:txBody>
                  <a:tcPr marL="36000" marR="36000" marT="51876" marB="36000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CA"/>
                    </a:p>
                  </a:txBody>
                  <a:tcPr/>
                </a:tc>
              </a:tr>
              <a:tr h="338138">
                <a:tc>
                  <a:txBody>
                    <a:bodyPr/>
                    <a:lstStyle/>
                    <a:p>
                      <a:pPr marL="0" marR="0" lvl="0" indent="0" algn="l" defTabSz="457200" rtl="0" eaLnBrk="1" fontAlgn="base" latinLnBrk="0" hangingPunct="1">
                        <a:lnSpc>
                          <a:spcPct val="112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buNone/>
                        <a:tabLst>
                          <a:tab pos="0" algn="l"/>
                          <a:tab pos="457200" algn="l"/>
                          <a:tab pos="914400" algn="l"/>
                          <a:tab pos="1371600" algn="l"/>
                          <a:tab pos="1828800" algn="l"/>
                          <a:tab pos="2286000" algn="l"/>
                          <a:tab pos="2743200" algn="l"/>
                          <a:tab pos="3200400" algn="l"/>
                          <a:tab pos="3657600" algn="l"/>
                          <a:tab pos="4114800" algn="l"/>
                          <a:tab pos="4572000" algn="l"/>
                          <a:tab pos="5029200" algn="l"/>
                          <a:tab pos="5486400" algn="l"/>
                          <a:tab pos="5943600" algn="l"/>
                          <a:tab pos="6400800" algn="l"/>
                          <a:tab pos="6858000" algn="l"/>
                          <a:tab pos="7315200" algn="l"/>
                          <a:tab pos="7772400" algn="l"/>
                          <a:tab pos="8229600" algn="l"/>
                          <a:tab pos="8686800" algn="l"/>
                          <a:tab pos="9144000" algn="l"/>
                        </a:tabLst>
                      </a:pPr>
                      <a:r>
                        <a:rPr kumimoji="0" lang="en-U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Lucida Grande" charset="0"/>
                          <a:cs typeface="DejaVu Sans" charset="0"/>
                        </a:rPr>
                        <a:t>variable_name</a:t>
                      </a:r>
                    </a:p>
                  </a:txBody>
                  <a:tcPr marL="36000" marR="36000" marT="36000" marB="36000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36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57200" rtl="0" eaLnBrk="1" fontAlgn="base" latinLnBrk="0" hangingPunct="1">
                        <a:lnSpc>
                          <a:spcPct val="112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buNone/>
                        <a:tabLst>
                          <a:tab pos="0" algn="l"/>
                          <a:tab pos="457200" algn="l"/>
                          <a:tab pos="914400" algn="l"/>
                          <a:tab pos="1371600" algn="l"/>
                          <a:tab pos="1828800" algn="l"/>
                          <a:tab pos="2286000" algn="l"/>
                          <a:tab pos="2743200" algn="l"/>
                          <a:tab pos="3200400" algn="l"/>
                          <a:tab pos="3657600" algn="l"/>
                          <a:tab pos="4114800" algn="l"/>
                          <a:tab pos="4572000" algn="l"/>
                          <a:tab pos="5029200" algn="l"/>
                          <a:tab pos="5486400" algn="l"/>
                          <a:tab pos="5943600" algn="l"/>
                          <a:tab pos="6400800" algn="l"/>
                          <a:tab pos="6858000" algn="l"/>
                          <a:tab pos="7315200" algn="l"/>
                          <a:tab pos="7772400" algn="l"/>
                          <a:tab pos="8229600" algn="l"/>
                          <a:tab pos="8686800" algn="l"/>
                          <a:tab pos="9144000" algn="l"/>
                        </a:tabLst>
                      </a:pPr>
                      <a:r>
                        <a:rPr kumimoji="0" lang="en-U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Lucida Grande" charset="0"/>
                          <a:cs typeface="DejaVu Sans" charset="0"/>
                        </a:rPr>
                        <a:t>value</a:t>
                      </a:r>
                    </a:p>
                  </a:txBody>
                  <a:tcPr marL="36000" marR="36000" marT="36000" marB="36000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36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38138">
                <a:tc>
                  <a:txBody>
                    <a:bodyPr/>
                    <a:lstStyle/>
                    <a:p>
                      <a:pPr marL="0" marR="0" lvl="0" indent="0" algn="l" defTabSz="457200" rtl="0" eaLnBrk="1" fontAlgn="base" latinLnBrk="0" hangingPunct="1">
                        <a:lnSpc>
                          <a:spcPct val="112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buNone/>
                        <a:tabLst>
                          <a:tab pos="0" algn="l"/>
                          <a:tab pos="457200" algn="l"/>
                          <a:tab pos="914400" algn="l"/>
                          <a:tab pos="1371600" algn="l"/>
                          <a:tab pos="1828800" algn="l"/>
                          <a:tab pos="2286000" algn="l"/>
                          <a:tab pos="2743200" algn="l"/>
                          <a:tab pos="3200400" algn="l"/>
                          <a:tab pos="3657600" algn="l"/>
                          <a:tab pos="4114800" algn="l"/>
                          <a:tab pos="4572000" algn="l"/>
                          <a:tab pos="5029200" algn="l"/>
                          <a:tab pos="5486400" algn="l"/>
                          <a:tab pos="5943600" algn="l"/>
                          <a:tab pos="6400800" algn="l"/>
                          <a:tab pos="6858000" algn="l"/>
                          <a:tab pos="7315200" algn="l"/>
                          <a:tab pos="7772400" algn="l"/>
                          <a:tab pos="8229600" algn="l"/>
                          <a:tab pos="8686800" algn="l"/>
                          <a:tab pos="9144000" algn="l"/>
                        </a:tabLst>
                      </a:pPr>
                      <a:r>
                        <a:rPr kumimoji="0" lang="en-U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Lucida Grande" charset="0"/>
                          <a:cs typeface="DejaVu Sans" charset="0"/>
                        </a:rPr>
                        <a:t>auto_increment_increment</a:t>
                      </a:r>
                    </a:p>
                  </a:txBody>
                  <a:tcPr marL="36000" marR="36000" marT="36000" marB="36000" horzOverflow="overflow">
                    <a:lnL>
                      <a:noFill/>
                    </a:lnL>
                    <a:lnR>
                      <a:noFill/>
                    </a:lnR>
                    <a:lnT w="36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57200" rtl="0" eaLnBrk="1" fontAlgn="base" latinLnBrk="0" hangingPunct="1">
                        <a:lnSpc>
                          <a:spcPct val="112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buNone/>
                        <a:tabLst>
                          <a:tab pos="0" algn="l"/>
                          <a:tab pos="457200" algn="l"/>
                          <a:tab pos="914400" algn="l"/>
                          <a:tab pos="1371600" algn="l"/>
                          <a:tab pos="1828800" algn="l"/>
                          <a:tab pos="2286000" algn="l"/>
                          <a:tab pos="2743200" algn="l"/>
                          <a:tab pos="3200400" algn="l"/>
                          <a:tab pos="3657600" algn="l"/>
                          <a:tab pos="4114800" algn="l"/>
                          <a:tab pos="4572000" algn="l"/>
                          <a:tab pos="5029200" algn="l"/>
                          <a:tab pos="5486400" algn="l"/>
                          <a:tab pos="5943600" algn="l"/>
                          <a:tab pos="6400800" algn="l"/>
                          <a:tab pos="6858000" algn="l"/>
                          <a:tab pos="7315200" algn="l"/>
                          <a:tab pos="7772400" algn="l"/>
                          <a:tab pos="8229600" algn="l"/>
                          <a:tab pos="8686800" algn="l"/>
                          <a:tab pos="9144000" algn="l"/>
                        </a:tabLst>
                      </a:pPr>
                      <a:r>
                        <a:rPr kumimoji="0" lang="en-U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Lucida Grande" charset="0"/>
                          <a:cs typeface="DejaVu Sans" charset="0"/>
                        </a:rPr>
                        <a:t>2</a:t>
                      </a:r>
                    </a:p>
                  </a:txBody>
                  <a:tcPr marL="36000" marR="36000" marT="36000" marB="36000" horzOverflow="overflow">
                    <a:lnL>
                      <a:noFill/>
                    </a:lnL>
                    <a:lnR>
                      <a:noFill/>
                    </a:lnR>
                    <a:lnT w="36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38138">
                <a:tc>
                  <a:txBody>
                    <a:bodyPr/>
                    <a:lstStyle/>
                    <a:p>
                      <a:pPr marL="0" marR="0" lvl="0" indent="0" algn="l" defTabSz="457200" rtl="0" eaLnBrk="1" fontAlgn="base" latinLnBrk="0" hangingPunct="1">
                        <a:lnSpc>
                          <a:spcPct val="112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buNone/>
                        <a:tabLst>
                          <a:tab pos="0" algn="l"/>
                          <a:tab pos="457200" algn="l"/>
                          <a:tab pos="914400" algn="l"/>
                          <a:tab pos="1371600" algn="l"/>
                          <a:tab pos="1828800" algn="l"/>
                          <a:tab pos="2286000" algn="l"/>
                          <a:tab pos="2743200" algn="l"/>
                          <a:tab pos="3200400" algn="l"/>
                          <a:tab pos="3657600" algn="l"/>
                          <a:tab pos="4114800" algn="l"/>
                          <a:tab pos="4572000" algn="l"/>
                          <a:tab pos="5029200" algn="l"/>
                          <a:tab pos="5486400" algn="l"/>
                          <a:tab pos="5943600" algn="l"/>
                          <a:tab pos="6400800" algn="l"/>
                          <a:tab pos="6858000" algn="l"/>
                          <a:tab pos="7315200" algn="l"/>
                          <a:tab pos="7772400" algn="l"/>
                          <a:tab pos="8229600" algn="l"/>
                          <a:tab pos="8686800" algn="l"/>
                          <a:tab pos="9144000" algn="l"/>
                        </a:tabLst>
                      </a:pPr>
                      <a:r>
                        <a:rPr kumimoji="0" lang="en-US" sz="1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Lucida Grande" charset="0"/>
                          <a:cs typeface="DejaVu Sans" charset="0"/>
                        </a:rPr>
                        <a:t>auto_increment_offset</a:t>
                      </a:r>
                      <a:endParaRPr kumimoji="0" lang="en-US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Lucida Grande" charset="0"/>
                        <a:cs typeface="DejaVu Sans" charset="0"/>
                      </a:endParaRPr>
                    </a:p>
                  </a:txBody>
                  <a:tcPr marL="36000" marR="36000" marT="36000" marB="36000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57200" rtl="0" eaLnBrk="1" fontAlgn="base" latinLnBrk="0" hangingPunct="1">
                        <a:lnSpc>
                          <a:spcPct val="112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buNone/>
                        <a:tabLst>
                          <a:tab pos="0" algn="l"/>
                          <a:tab pos="457200" algn="l"/>
                          <a:tab pos="914400" algn="l"/>
                          <a:tab pos="1371600" algn="l"/>
                          <a:tab pos="1828800" algn="l"/>
                          <a:tab pos="2286000" algn="l"/>
                          <a:tab pos="2743200" algn="l"/>
                          <a:tab pos="3200400" algn="l"/>
                          <a:tab pos="3657600" algn="l"/>
                          <a:tab pos="4114800" algn="l"/>
                          <a:tab pos="4572000" algn="l"/>
                          <a:tab pos="5029200" algn="l"/>
                          <a:tab pos="5486400" algn="l"/>
                          <a:tab pos="5943600" algn="l"/>
                          <a:tab pos="6400800" algn="l"/>
                          <a:tab pos="6858000" algn="l"/>
                          <a:tab pos="7315200" algn="l"/>
                          <a:tab pos="7772400" algn="l"/>
                          <a:tab pos="8229600" algn="l"/>
                          <a:tab pos="8686800" algn="l"/>
                          <a:tab pos="9144000" algn="l"/>
                        </a:tabLst>
                      </a:pPr>
                      <a:r>
                        <a:rPr kumimoji="0" lang="en-U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Lucida Grande" charset="0"/>
                          <a:cs typeface="DejaVu Sans" charset="0"/>
                        </a:rPr>
                        <a:t>1</a:t>
                      </a:r>
                    </a:p>
                  </a:txBody>
                  <a:tcPr marL="36000" marR="36000" marT="36000" marB="36000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38138">
                <a:tc>
                  <a:txBody>
                    <a:bodyPr/>
                    <a:lstStyle/>
                    <a:p>
                      <a:pPr marL="0" marR="0" lvl="0" indent="0" algn="l" defTabSz="457200" rtl="0" eaLnBrk="1" fontAlgn="base" latinLnBrk="0" hangingPunct="1">
                        <a:lnSpc>
                          <a:spcPct val="112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buNone/>
                        <a:tabLst>
                          <a:tab pos="0" algn="l"/>
                          <a:tab pos="457200" algn="l"/>
                          <a:tab pos="914400" algn="l"/>
                          <a:tab pos="1371600" algn="l"/>
                          <a:tab pos="1828800" algn="l"/>
                          <a:tab pos="2286000" algn="l"/>
                          <a:tab pos="2743200" algn="l"/>
                          <a:tab pos="3200400" algn="l"/>
                          <a:tab pos="3657600" algn="l"/>
                          <a:tab pos="4114800" algn="l"/>
                          <a:tab pos="4572000" algn="l"/>
                          <a:tab pos="5029200" algn="l"/>
                          <a:tab pos="5486400" algn="l"/>
                          <a:tab pos="5943600" algn="l"/>
                          <a:tab pos="6400800" algn="l"/>
                          <a:tab pos="6858000" algn="l"/>
                          <a:tab pos="7315200" algn="l"/>
                          <a:tab pos="7772400" algn="l"/>
                          <a:tab pos="8229600" algn="l"/>
                          <a:tab pos="8686800" algn="l"/>
                          <a:tab pos="9144000" algn="l"/>
                        </a:tabLst>
                      </a:pPr>
                      <a:r>
                        <a:rPr kumimoji="0" 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Lucida Grande" charset="0"/>
                          <a:cs typeface="DejaVu Sans" charset="0"/>
                        </a:rPr>
                        <a:t>general-log</a:t>
                      </a:r>
                    </a:p>
                  </a:txBody>
                  <a:tcPr marL="36000" marR="36000" marT="36000" marB="36000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57200" rtl="0" eaLnBrk="1" fontAlgn="base" latinLnBrk="0" hangingPunct="1">
                        <a:lnSpc>
                          <a:spcPct val="112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buNone/>
                        <a:tabLst>
                          <a:tab pos="0" algn="l"/>
                          <a:tab pos="457200" algn="l"/>
                          <a:tab pos="914400" algn="l"/>
                          <a:tab pos="1371600" algn="l"/>
                          <a:tab pos="1828800" algn="l"/>
                          <a:tab pos="2286000" algn="l"/>
                          <a:tab pos="2743200" algn="l"/>
                          <a:tab pos="3200400" algn="l"/>
                          <a:tab pos="3657600" algn="l"/>
                          <a:tab pos="4114800" algn="l"/>
                          <a:tab pos="4572000" algn="l"/>
                          <a:tab pos="5029200" algn="l"/>
                          <a:tab pos="5486400" algn="l"/>
                          <a:tab pos="5943600" algn="l"/>
                          <a:tab pos="6400800" algn="l"/>
                          <a:tab pos="6858000" algn="l"/>
                          <a:tab pos="7315200" algn="l"/>
                          <a:tab pos="7772400" algn="l"/>
                          <a:tab pos="8229600" algn="l"/>
                          <a:tab pos="8686800" algn="l"/>
                          <a:tab pos="9144000" algn="l"/>
                        </a:tabLst>
                      </a:pPr>
                      <a:r>
                        <a:rPr kumimoji="0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Lucida Grande" charset="0"/>
                          <a:cs typeface="DejaVu Sans" charset="0"/>
                        </a:rPr>
                        <a:t>node1.log</a:t>
                      </a:r>
                    </a:p>
                  </a:txBody>
                  <a:tcPr marL="36000" marR="36000" marT="36000" marB="36000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39725">
                <a:tc>
                  <a:txBody>
                    <a:bodyPr/>
                    <a:lstStyle/>
                    <a:p>
                      <a:pPr marL="0" marR="0" lvl="0" indent="0" algn="l" defTabSz="457200" rtl="0" eaLnBrk="1" fontAlgn="base" latinLnBrk="0" hangingPunct="1">
                        <a:lnSpc>
                          <a:spcPct val="112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buNone/>
                        <a:tabLst>
                          <a:tab pos="0" algn="l"/>
                          <a:tab pos="457200" algn="l"/>
                          <a:tab pos="914400" algn="l"/>
                          <a:tab pos="1371600" algn="l"/>
                          <a:tab pos="1828800" algn="l"/>
                          <a:tab pos="2286000" algn="l"/>
                          <a:tab pos="2743200" algn="l"/>
                          <a:tab pos="3200400" algn="l"/>
                          <a:tab pos="3657600" algn="l"/>
                          <a:tab pos="4114800" algn="l"/>
                          <a:tab pos="4572000" algn="l"/>
                          <a:tab pos="5029200" algn="l"/>
                          <a:tab pos="5486400" algn="l"/>
                          <a:tab pos="5943600" algn="l"/>
                          <a:tab pos="6400800" algn="l"/>
                          <a:tab pos="6858000" algn="l"/>
                          <a:tab pos="7315200" algn="l"/>
                          <a:tab pos="7772400" algn="l"/>
                          <a:tab pos="8229600" algn="l"/>
                          <a:tab pos="8686800" algn="l"/>
                          <a:tab pos="9144000" algn="l"/>
                        </a:tabLst>
                      </a:pPr>
                      <a:r>
                        <a:rPr kumimoji="0" lang="en-U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Lucida Grande" charset="0"/>
                          <a:cs typeface="DejaVu Sans" charset="0"/>
                        </a:rPr>
                        <a:t>max_connections</a:t>
                      </a:r>
                    </a:p>
                  </a:txBody>
                  <a:tcPr marL="36000" marR="36000" marT="36000" marB="36000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57200" rtl="0" eaLnBrk="1" fontAlgn="base" latinLnBrk="0" hangingPunct="1">
                        <a:lnSpc>
                          <a:spcPct val="112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buNone/>
                        <a:tabLst>
                          <a:tab pos="0" algn="l"/>
                          <a:tab pos="457200" algn="l"/>
                          <a:tab pos="914400" algn="l"/>
                          <a:tab pos="1371600" algn="l"/>
                          <a:tab pos="1828800" algn="l"/>
                          <a:tab pos="2286000" algn="l"/>
                          <a:tab pos="2743200" algn="l"/>
                          <a:tab pos="3200400" algn="l"/>
                          <a:tab pos="3657600" algn="l"/>
                          <a:tab pos="4114800" algn="l"/>
                          <a:tab pos="4572000" algn="l"/>
                          <a:tab pos="5029200" algn="l"/>
                          <a:tab pos="5486400" algn="l"/>
                          <a:tab pos="5943600" algn="l"/>
                          <a:tab pos="6400800" algn="l"/>
                          <a:tab pos="6858000" algn="l"/>
                          <a:tab pos="7315200" algn="l"/>
                          <a:tab pos="7772400" algn="l"/>
                          <a:tab pos="8229600" algn="l"/>
                          <a:tab pos="8686800" algn="l"/>
                          <a:tab pos="9144000" algn="l"/>
                        </a:tabLst>
                      </a:pPr>
                      <a:r>
                        <a:rPr kumimoji="0" 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Lucida Grande" charset="0"/>
                          <a:cs typeface="DejaVu Sans" charset="0"/>
                        </a:rPr>
                        <a:t>80</a:t>
                      </a:r>
                    </a:p>
                  </a:txBody>
                  <a:tcPr marL="36000" marR="36000" marT="36000" marB="36000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8" name="Group 2"/>
          <p:cNvGraphicFramePr>
            <a:graphicFrameLocks noGrp="1"/>
          </p:cNvGraphicFramePr>
          <p:nvPr/>
        </p:nvGraphicFramePr>
        <p:xfrm>
          <a:off x="317500" y="3321050"/>
          <a:ext cx="8520113" cy="2709985"/>
        </p:xfrm>
        <a:graphic>
          <a:graphicData uri="http://schemas.openxmlformats.org/drawingml/2006/table">
            <a:tbl>
              <a:tblPr/>
              <a:tblGrid>
                <a:gridCol w="2609850"/>
                <a:gridCol w="969963"/>
                <a:gridCol w="1801812"/>
                <a:gridCol w="1878013"/>
                <a:gridCol w="1260475"/>
              </a:tblGrid>
              <a:tr h="338138">
                <a:tc gridSpan="5">
                  <a:txBody>
                    <a:bodyPr/>
                    <a:lstStyle/>
                    <a:p>
                      <a:pPr marL="0" marR="0" lvl="0" indent="0" algn="ctr" defTabSz="457200" rtl="0" eaLnBrk="1" fontAlgn="base" latinLnBrk="0" hangingPunct="1">
                        <a:lnSpc>
                          <a:spcPct val="93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buNone/>
                        <a:tabLst>
                          <a:tab pos="0" algn="l"/>
                          <a:tab pos="457200" algn="l"/>
                          <a:tab pos="914400" algn="l"/>
                          <a:tab pos="1371600" algn="l"/>
                          <a:tab pos="1828800" algn="l"/>
                          <a:tab pos="2286000" algn="l"/>
                          <a:tab pos="2743200" algn="l"/>
                          <a:tab pos="3200400" algn="l"/>
                          <a:tab pos="3657600" algn="l"/>
                          <a:tab pos="4114800" algn="l"/>
                          <a:tab pos="4572000" algn="l"/>
                          <a:tab pos="5029200" algn="l"/>
                          <a:tab pos="5486400" algn="l"/>
                          <a:tab pos="5943600" algn="l"/>
                          <a:tab pos="6400800" algn="l"/>
                          <a:tab pos="6858000" algn="l"/>
                          <a:tab pos="7315200" algn="l"/>
                          <a:tab pos="7772400" algn="l"/>
                          <a:tab pos="8229600" algn="l"/>
                          <a:tab pos="8686800" algn="l"/>
                          <a:tab pos="9144000" algn="l"/>
                        </a:tabLst>
                      </a:pPr>
                      <a:r>
                        <a:rPr kumimoji="0" 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DejaVu Sans" charset="0"/>
                        </a:rPr>
                        <a:t>Resulting SDC Type-2 Table</a:t>
                      </a:r>
                    </a:p>
                  </a:txBody>
                  <a:tcPr marL="36000" marR="36000" marT="51876" marB="36000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C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C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C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CA"/>
                    </a:p>
                  </a:txBody>
                  <a:tcPr/>
                </a:tc>
              </a:tr>
              <a:tr h="338138">
                <a:tc>
                  <a:txBody>
                    <a:bodyPr/>
                    <a:lstStyle/>
                    <a:p>
                      <a:pPr marL="0" marR="0" lvl="0" indent="0" algn="l" defTabSz="457200" rtl="0" eaLnBrk="1" fontAlgn="base" latinLnBrk="0" hangingPunct="1">
                        <a:lnSpc>
                          <a:spcPct val="93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buNone/>
                        <a:tabLst>
                          <a:tab pos="0" algn="l"/>
                          <a:tab pos="457200" algn="l"/>
                          <a:tab pos="914400" algn="l"/>
                          <a:tab pos="1371600" algn="l"/>
                          <a:tab pos="1828800" algn="l"/>
                          <a:tab pos="2286000" algn="l"/>
                          <a:tab pos="2743200" algn="l"/>
                          <a:tab pos="3200400" algn="l"/>
                          <a:tab pos="3657600" algn="l"/>
                          <a:tab pos="4114800" algn="l"/>
                          <a:tab pos="4572000" algn="l"/>
                          <a:tab pos="5029200" algn="l"/>
                          <a:tab pos="5486400" algn="l"/>
                          <a:tab pos="5943600" algn="l"/>
                          <a:tab pos="6400800" algn="l"/>
                          <a:tab pos="6858000" algn="l"/>
                          <a:tab pos="7315200" algn="l"/>
                          <a:tab pos="7772400" algn="l"/>
                          <a:tab pos="8229600" algn="l"/>
                          <a:tab pos="8686800" algn="l"/>
                          <a:tab pos="9144000" algn="l"/>
                        </a:tabLst>
                      </a:pPr>
                      <a:r>
                        <a:rPr kumimoji="0" lang="en-U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DejaVu Sans" charset="0"/>
                        </a:rPr>
                        <a:t>variable_name</a:t>
                      </a:r>
                    </a:p>
                  </a:txBody>
                  <a:tcPr marL="36000" marR="36000" marT="48347" marB="36000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36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57200" rtl="0" eaLnBrk="1" fontAlgn="base" latinLnBrk="0" hangingPunct="1">
                        <a:lnSpc>
                          <a:spcPct val="93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buNone/>
                        <a:tabLst>
                          <a:tab pos="0" algn="l"/>
                          <a:tab pos="457200" algn="l"/>
                          <a:tab pos="914400" algn="l"/>
                          <a:tab pos="1371600" algn="l"/>
                          <a:tab pos="1828800" algn="l"/>
                          <a:tab pos="2286000" algn="l"/>
                          <a:tab pos="2743200" algn="l"/>
                          <a:tab pos="3200400" algn="l"/>
                          <a:tab pos="3657600" algn="l"/>
                          <a:tab pos="4114800" algn="l"/>
                          <a:tab pos="4572000" algn="l"/>
                          <a:tab pos="5029200" algn="l"/>
                          <a:tab pos="5486400" algn="l"/>
                          <a:tab pos="5943600" algn="l"/>
                          <a:tab pos="6400800" algn="l"/>
                          <a:tab pos="6858000" algn="l"/>
                          <a:tab pos="7315200" algn="l"/>
                          <a:tab pos="7772400" algn="l"/>
                          <a:tab pos="8229600" algn="l"/>
                          <a:tab pos="8686800" algn="l"/>
                          <a:tab pos="9144000" algn="l"/>
                        </a:tabLst>
                      </a:pPr>
                      <a:r>
                        <a:rPr kumimoji="0" lang="en-U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DejaVu Sans" charset="0"/>
                        </a:rPr>
                        <a:t>value</a:t>
                      </a:r>
                    </a:p>
                  </a:txBody>
                  <a:tcPr marL="36000" marR="36000" marT="48347" marB="36000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36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57200" rtl="0" eaLnBrk="1" fontAlgn="base" latinLnBrk="0" hangingPunct="1">
                        <a:lnSpc>
                          <a:spcPct val="93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buNone/>
                        <a:tabLst>
                          <a:tab pos="0" algn="l"/>
                          <a:tab pos="457200" algn="l"/>
                          <a:tab pos="914400" algn="l"/>
                          <a:tab pos="1371600" algn="l"/>
                          <a:tab pos="1828800" algn="l"/>
                          <a:tab pos="2286000" algn="l"/>
                          <a:tab pos="2743200" algn="l"/>
                          <a:tab pos="3200400" algn="l"/>
                          <a:tab pos="3657600" algn="l"/>
                          <a:tab pos="4114800" algn="l"/>
                          <a:tab pos="4572000" algn="l"/>
                          <a:tab pos="5029200" algn="l"/>
                          <a:tab pos="5486400" algn="l"/>
                          <a:tab pos="5943600" algn="l"/>
                          <a:tab pos="6400800" algn="l"/>
                          <a:tab pos="6858000" algn="l"/>
                          <a:tab pos="7315200" algn="l"/>
                          <a:tab pos="7772400" algn="l"/>
                          <a:tab pos="8229600" algn="l"/>
                          <a:tab pos="8686800" algn="l"/>
                          <a:tab pos="9144000" algn="l"/>
                        </a:tabLst>
                      </a:pPr>
                      <a:r>
                        <a:rPr kumimoji="0" lang="en-U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DejaVu Sans" charset="0"/>
                        </a:rPr>
                        <a:t>row_effective_date</a:t>
                      </a:r>
                    </a:p>
                  </a:txBody>
                  <a:tcPr marL="36000" marR="36000" marT="48347" marB="36000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36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57200" rtl="0" eaLnBrk="1" fontAlgn="base" latinLnBrk="0" hangingPunct="1">
                        <a:lnSpc>
                          <a:spcPct val="93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buNone/>
                        <a:tabLst>
                          <a:tab pos="0" algn="l"/>
                          <a:tab pos="457200" algn="l"/>
                          <a:tab pos="914400" algn="l"/>
                          <a:tab pos="1371600" algn="l"/>
                          <a:tab pos="1828800" algn="l"/>
                          <a:tab pos="2286000" algn="l"/>
                          <a:tab pos="2743200" algn="l"/>
                          <a:tab pos="3200400" algn="l"/>
                          <a:tab pos="3657600" algn="l"/>
                          <a:tab pos="4114800" algn="l"/>
                          <a:tab pos="4572000" algn="l"/>
                          <a:tab pos="5029200" algn="l"/>
                          <a:tab pos="5486400" algn="l"/>
                          <a:tab pos="5943600" algn="l"/>
                          <a:tab pos="6400800" algn="l"/>
                          <a:tab pos="6858000" algn="l"/>
                          <a:tab pos="7315200" algn="l"/>
                          <a:tab pos="7772400" algn="l"/>
                          <a:tab pos="8229600" algn="l"/>
                          <a:tab pos="8686800" algn="l"/>
                          <a:tab pos="9144000" algn="l"/>
                        </a:tabLst>
                      </a:pPr>
                      <a:r>
                        <a:rPr kumimoji="0" lang="en-U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DejaVu Sans" charset="0"/>
                        </a:rPr>
                        <a:t>row_end_date</a:t>
                      </a:r>
                    </a:p>
                  </a:txBody>
                  <a:tcPr marL="36000" marR="36000" marT="48347" marB="36000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36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57200" rtl="0" eaLnBrk="1" fontAlgn="base" latinLnBrk="0" hangingPunct="1">
                        <a:lnSpc>
                          <a:spcPct val="93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buNone/>
                        <a:tabLst>
                          <a:tab pos="0" algn="l"/>
                          <a:tab pos="457200" algn="l"/>
                          <a:tab pos="914400" algn="l"/>
                          <a:tab pos="1371600" algn="l"/>
                          <a:tab pos="1828800" algn="l"/>
                          <a:tab pos="2286000" algn="l"/>
                          <a:tab pos="2743200" algn="l"/>
                          <a:tab pos="3200400" algn="l"/>
                          <a:tab pos="3657600" algn="l"/>
                          <a:tab pos="4114800" algn="l"/>
                          <a:tab pos="4572000" algn="l"/>
                          <a:tab pos="5029200" algn="l"/>
                          <a:tab pos="5486400" algn="l"/>
                          <a:tab pos="5943600" algn="l"/>
                          <a:tab pos="6400800" algn="l"/>
                          <a:tab pos="6858000" algn="l"/>
                          <a:tab pos="7315200" algn="l"/>
                          <a:tab pos="7772400" algn="l"/>
                          <a:tab pos="8229600" algn="l"/>
                          <a:tab pos="8686800" algn="l"/>
                          <a:tab pos="9144000" algn="l"/>
                        </a:tabLst>
                      </a:pPr>
                      <a:r>
                        <a:rPr kumimoji="0" lang="en-U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DejaVu Sans" charset="0"/>
                        </a:rPr>
                        <a:t>current_flag</a:t>
                      </a:r>
                    </a:p>
                  </a:txBody>
                  <a:tcPr marL="36000" marR="36000" marT="48347" marB="36000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36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38138">
                <a:tc>
                  <a:txBody>
                    <a:bodyPr/>
                    <a:lstStyle/>
                    <a:p>
                      <a:pPr marL="0" marR="0" lvl="0" indent="0" algn="l" defTabSz="457200" rtl="0" eaLnBrk="1" fontAlgn="base" latinLnBrk="0" hangingPunct="1">
                        <a:lnSpc>
                          <a:spcPct val="93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buNone/>
                        <a:tabLst>
                          <a:tab pos="0" algn="l"/>
                          <a:tab pos="457200" algn="l"/>
                          <a:tab pos="914400" algn="l"/>
                          <a:tab pos="1371600" algn="l"/>
                          <a:tab pos="1828800" algn="l"/>
                          <a:tab pos="2286000" algn="l"/>
                          <a:tab pos="2743200" algn="l"/>
                          <a:tab pos="3200400" algn="l"/>
                          <a:tab pos="3657600" algn="l"/>
                          <a:tab pos="4114800" algn="l"/>
                          <a:tab pos="4572000" algn="l"/>
                          <a:tab pos="5029200" algn="l"/>
                          <a:tab pos="5486400" algn="l"/>
                          <a:tab pos="5943600" algn="l"/>
                          <a:tab pos="6400800" algn="l"/>
                          <a:tab pos="6858000" algn="l"/>
                          <a:tab pos="7315200" algn="l"/>
                          <a:tab pos="7772400" algn="l"/>
                          <a:tab pos="8229600" algn="l"/>
                          <a:tab pos="8686800" algn="l"/>
                          <a:tab pos="9144000" algn="l"/>
                        </a:tabLst>
                      </a:pPr>
                      <a:r>
                        <a:rPr kumimoji="0" lang="en-U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DejaVu Sans" charset="0"/>
                        </a:rPr>
                        <a:t>auto_increment_increment</a:t>
                      </a:r>
                    </a:p>
                  </a:txBody>
                  <a:tcPr marL="36000" marR="36000" marT="48347" marB="36000" horzOverflow="overflow">
                    <a:lnL>
                      <a:noFill/>
                    </a:lnL>
                    <a:lnR>
                      <a:noFill/>
                    </a:lnR>
                    <a:lnT w="36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57200" rtl="0" eaLnBrk="1" fontAlgn="base" latinLnBrk="0" hangingPunct="1">
                        <a:lnSpc>
                          <a:spcPct val="93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buNone/>
                        <a:tabLst>
                          <a:tab pos="0" algn="l"/>
                          <a:tab pos="457200" algn="l"/>
                          <a:tab pos="914400" algn="l"/>
                          <a:tab pos="1371600" algn="l"/>
                          <a:tab pos="1828800" algn="l"/>
                          <a:tab pos="2286000" algn="l"/>
                          <a:tab pos="2743200" algn="l"/>
                          <a:tab pos="3200400" algn="l"/>
                          <a:tab pos="3657600" algn="l"/>
                          <a:tab pos="4114800" algn="l"/>
                          <a:tab pos="4572000" algn="l"/>
                          <a:tab pos="5029200" algn="l"/>
                          <a:tab pos="5486400" algn="l"/>
                          <a:tab pos="5943600" algn="l"/>
                          <a:tab pos="6400800" algn="l"/>
                          <a:tab pos="6858000" algn="l"/>
                          <a:tab pos="7315200" algn="l"/>
                          <a:tab pos="7772400" algn="l"/>
                          <a:tab pos="8229600" algn="l"/>
                          <a:tab pos="8686800" algn="l"/>
                          <a:tab pos="9144000" algn="l"/>
                        </a:tabLst>
                      </a:pPr>
                      <a:r>
                        <a:rPr kumimoji="0" lang="en-U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DejaVu Sans" charset="0"/>
                        </a:rPr>
                        <a:t>1</a:t>
                      </a:r>
                    </a:p>
                  </a:txBody>
                  <a:tcPr marL="36000" marR="36000" marT="48347" marB="36000" horzOverflow="overflow">
                    <a:lnL>
                      <a:noFill/>
                    </a:lnL>
                    <a:lnR>
                      <a:noFill/>
                    </a:lnR>
                    <a:lnT w="36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57200" rtl="0" eaLnBrk="1" fontAlgn="base" latinLnBrk="0" hangingPunct="1">
                        <a:lnSpc>
                          <a:spcPct val="93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buNone/>
                        <a:tabLst>
                          <a:tab pos="0" algn="l"/>
                          <a:tab pos="457200" algn="l"/>
                          <a:tab pos="914400" algn="l"/>
                          <a:tab pos="1371600" algn="l"/>
                          <a:tab pos="1828800" algn="l"/>
                          <a:tab pos="2286000" algn="l"/>
                          <a:tab pos="2743200" algn="l"/>
                          <a:tab pos="3200400" algn="l"/>
                          <a:tab pos="3657600" algn="l"/>
                          <a:tab pos="4114800" algn="l"/>
                          <a:tab pos="4572000" algn="l"/>
                          <a:tab pos="5029200" algn="l"/>
                          <a:tab pos="5486400" algn="l"/>
                          <a:tab pos="5943600" algn="l"/>
                          <a:tab pos="6400800" algn="l"/>
                          <a:tab pos="6858000" algn="l"/>
                          <a:tab pos="7315200" algn="l"/>
                          <a:tab pos="7772400" algn="l"/>
                          <a:tab pos="8229600" algn="l"/>
                          <a:tab pos="8686800" algn="l"/>
                          <a:tab pos="9144000" algn="l"/>
                        </a:tabLst>
                      </a:pPr>
                      <a:r>
                        <a:rPr kumimoji="0" lang="en-U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DejaVu Sans" charset="0"/>
                        </a:rPr>
                        <a:t>2010-04-01 10:00:00</a:t>
                      </a:r>
                    </a:p>
                  </a:txBody>
                  <a:tcPr marL="36000" marR="36000" marT="48347" marB="36000" horzOverflow="overflow">
                    <a:lnL>
                      <a:noFill/>
                    </a:lnL>
                    <a:lnR>
                      <a:noFill/>
                    </a:lnR>
                    <a:lnT w="36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57200" rtl="0" eaLnBrk="1" fontAlgn="base" latinLnBrk="0" hangingPunct="1">
                        <a:lnSpc>
                          <a:spcPct val="93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buNone/>
                        <a:tabLst>
                          <a:tab pos="0" algn="l"/>
                          <a:tab pos="457200" algn="l"/>
                          <a:tab pos="914400" algn="l"/>
                          <a:tab pos="1371600" algn="l"/>
                          <a:tab pos="1828800" algn="l"/>
                          <a:tab pos="2286000" algn="l"/>
                          <a:tab pos="2743200" algn="l"/>
                          <a:tab pos="3200400" algn="l"/>
                          <a:tab pos="3657600" algn="l"/>
                          <a:tab pos="4114800" algn="l"/>
                          <a:tab pos="4572000" algn="l"/>
                          <a:tab pos="5029200" algn="l"/>
                          <a:tab pos="5486400" algn="l"/>
                          <a:tab pos="5943600" algn="l"/>
                          <a:tab pos="6400800" algn="l"/>
                          <a:tab pos="6858000" algn="l"/>
                          <a:tab pos="7315200" algn="l"/>
                          <a:tab pos="7772400" algn="l"/>
                          <a:tab pos="8229600" algn="l"/>
                          <a:tab pos="8686800" algn="l"/>
                          <a:tab pos="9144000" algn="l"/>
                        </a:tabLst>
                      </a:pPr>
                      <a:r>
                        <a:rPr kumimoji="0" lang="en-U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DejaVu Sans" charset="0"/>
                        </a:rPr>
                        <a:t>2010-04-01 10:05:00</a:t>
                      </a:r>
                    </a:p>
                  </a:txBody>
                  <a:tcPr marL="36000" marR="36000" marT="48347" marB="36000" horzOverflow="overflow">
                    <a:lnL>
                      <a:noFill/>
                    </a:lnL>
                    <a:lnR>
                      <a:noFill/>
                    </a:lnR>
                    <a:lnT w="36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57200" rtl="0" eaLnBrk="1" fontAlgn="base" latinLnBrk="0" hangingPunct="1">
                        <a:lnSpc>
                          <a:spcPct val="112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buNone/>
                        <a:tabLst>
                          <a:tab pos="0" algn="l"/>
                          <a:tab pos="457200" algn="l"/>
                          <a:tab pos="914400" algn="l"/>
                          <a:tab pos="1371600" algn="l"/>
                          <a:tab pos="1828800" algn="l"/>
                          <a:tab pos="2286000" algn="l"/>
                          <a:tab pos="2743200" algn="l"/>
                          <a:tab pos="3200400" algn="l"/>
                          <a:tab pos="3657600" algn="l"/>
                          <a:tab pos="4114800" algn="l"/>
                          <a:tab pos="4572000" algn="l"/>
                          <a:tab pos="5029200" algn="l"/>
                          <a:tab pos="5486400" algn="l"/>
                          <a:tab pos="5943600" algn="l"/>
                          <a:tab pos="6400800" algn="l"/>
                          <a:tab pos="6858000" algn="l"/>
                          <a:tab pos="7315200" algn="l"/>
                          <a:tab pos="7772400" algn="l"/>
                          <a:tab pos="8229600" algn="l"/>
                          <a:tab pos="8686800" algn="l"/>
                          <a:tab pos="9144000" algn="l"/>
                        </a:tabLst>
                      </a:pPr>
                      <a:r>
                        <a:rPr kumimoji="0" lang="en-U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Lucida Grande" charset="0"/>
                          <a:cs typeface="DejaVu Sans" charset="0"/>
                        </a:rPr>
                        <a:t>0</a:t>
                      </a:r>
                    </a:p>
                  </a:txBody>
                  <a:tcPr marL="36000" marR="36000" marT="36000" marB="36000" horzOverflow="overflow">
                    <a:lnL>
                      <a:noFill/>
                    </a:lnL>
                    <a:lnR>
                      <a:noFill/>
                    </a:lnR>
                    <a:lnT w="36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38138">
                <a:tc>
                  <a:txBody>
                    <a:bodyPr/>
                    <a:lstStyle/>
                    <a:p>
                      <a:pPr marL="0" marR="0" lvl="0" indent="0" algn="l" defTabSz="457200" rtl="0" eaLnBrk="1" fontAlgn="base" latinLnBrk="0" hangingPunct="1">
                        <a:lnSpc>
                          <a:spcPct val="93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buNone/>
                        <a:tabLst>
                          <a:tab pos="0" algn="l"/>
                          <a:tab pos="457200" algn="l"/>
                          <a:tab pos="914400" algn="l"/>
                          <a:tab pos="1371600" algn="l"/>
                          <a:tab pos="1828800" algn="l"/>
                          <a:tab pos="2286000" algn="l"/>
                          <a:tab pos="2743200" algn="l"/>
                          <a:tab pos="3200400" algn="l"/>
                          <a:tab pos="3657600" algn="l"/>
                          <a:tab pos="4114800" algn="l"/>
                          <a:tab pos="4572000" algn="l"/>
                          <a:tab pos="5029200" algn="l"/>
                          <a:tab pos="5486400" algn="l"/>
                          <a:tab pos="5943600" algn="l"/>
                          <a:tab pos="6400800" algn="l"/>
                          <a:tab pos="6858000" algn="l"/>
                          <a:tab pos="7315200" algn="l"/>
                          <a:tab pos="7772400" algn="l"/>
                          <a:tab pos="8229600" algn="l"/>
                          <a:tab pos="8686800" algn="l"/>
                          <a:tab pos="9144000" algn="l"/>
                        </a:tabLst>
                      </a:pPr>
                      <a:r>
                        <a:rPr kumimoji="0" lang="en-U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DejaVu Sans" charset="0"/>
                        </a:rPr>
                        <a:t>auto_increment_offset</a:t>
                      </a:r>
                    </a:p>
                  </a:txBody>
                  <a:tcPr marL="36000" marR="36000" marT="48347" marB="36000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57200" rtl="0" eaLnBrk="1" fontAlgn="base" latinLnBrk="0" hangingPunct="1">
                        <a:lnSpc>
                          <a:spcPct val="93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buNone/>
                        <a:tabLst>
                          <a:tab pos="0" algn="l"/>
                          <a:tab pos="457200" algn="l"/>
                          <a:tab pos="914400" algn="l"/>
                          <a:tab pos="1371600" algn="l"/>
                          <a:tab pos="1828800" algn="l"/>
                          <a:tab pos="2286000" algn="l"/>
                          <a:tab pos="2743200" algn="l"/>
                          <a:tab pos="3200400" algn="l"/>
                          <a:tab pos="3657600" algn="l"/>
                          <a:tab pos="4114800" algn="l"/>
                          <a:tab pos="4572000" algn="l"/>
                          <a:tab pos="5029200" algn="l"/>
                          <a:tab pos="5486400" algn="l"/>
                          <a:tab pos="5943600" algn="l"/>
                          <a:tab pos="6400800" algn="l"/>
                          <a:tab pos="6858000" algn="l"/>
                          <a:tab pos="7315200" algn="l"/>
                          <a:tab pos="7772400" algn="l"/>
                          <a:tab pos="8229600" algn="l"/>
                          <a:tab pos="8686800" algn="l"/>
                          <a:tab pos="9144000" algn="l"/>
                        </a:tabLst>
                      </a:pPr>
                      <a:r>
                        <a:rPr kumimoji="0" lang="en-U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DejaVu Sans" charset="0"/>
                        </a:rPr>
                        <a:t>1</a:t>
                      </a:r>
                    </a:p>
                  </a:txBody>
                  <a:tcPr marL="36000" marR="36000" marT="48347" marB="36000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57200" rtl="0" eaLnBrk="1" fontAlgn="base" latinLnBrk="0" hangingPunct="1">
                        <a:lnSpc>
                          <a:spcPct val="93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buNone/>
                        <a:tabLst>
                          <a:tab pos="0" algn="l"/>
                          <a:tab pos="457200" algn="l"/>
                          <a:tab pos="914400" algn="l"/>
                          <a:tab pos="1371600" algn="l"/>
                          <a:tab pos="1828800" algn="l"/>
                          <a:tab pos="2286000" algn="l"/>
                          <a:tab pos="2743200" algn="l"/>
                          <a:tab pos="3200400" algn="l"/>
                          <a:tab pos="3657600" algn="l"/>
                          <a:tab pos="4114800" algn="l"/>
                          <a:tab pos="4572000" algn="l"/>
                          <a:tab pos="5029200" algn="l"/>
                          <a:tab pos="5486400" algn="l"/>
                          <a:tab pos="5943600" algn="l"/>
                          <a:tab pos="6400800" algn="l"/>
                          <a:tab pos="6858000" algn="l"/>
                          <a:tab pos="7315200" algn="l"/>
                          <a:tab pos="7772400" algn="l"/>
                          <a:tab pos="8229600" algn="l"/>
                          <a:tab pos="8686800" algn="l"/>
                          <a:tab pos="9144000" algn="l"/>
                        </a:tabLst>
                      </a:pPr>
                      <a:r>
                        <a:rPr kumimoji="0" lang="en-U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DejaVu Sans" charset="0"/>
                        </a:rPr>
                        <a:t>2010-04-01 10:00:00</a:t>
                      </a:r>
                    </a:p>
                  </a:txBody>
                  <a:tcPr marL="36000" marR="36000" marT="48347" marB="36000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57200" rtl="0" eaLnBrk="1" fontAlgn="base" latinLnBrk="0" hangingPunct="1">
                        <a:lnSpc>
                          <a:spcPct val="93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buNone/>
                        <a:tabLst>
                          <a:tab pos="0" algn="l"/>
                          <a:tab pos="457200" algn="l"/>
                          <a:tab pos="914400" algn="l"/>
                          <a:tab pos="1371600" algn="l"/>
                          <a:tab pos="1828800" algn="l"/>
                          <a:tab pos="2286000" algn="l"/>
                          <a:tab pos="2743200" algn="l"/>
                          <a:tab pos="3200400" algn="l"/>
                          <a:tab pos="3657600" algn="l"/>
                          <a:tab pos="4114800" algn="l"/>
                          <a:tab pos="4572000" algn="l"/>
                          <a:tab pos="5029200" algn="l"/>
                          <a:tab pos="5486400" algn="l"/>
                          <a:tab pos="5943600" algn="l"/>
                          <a:tab pos="6400800" algn="l"/>
                          <a:tab pos="6858000" algn="l"/>
                          <a:tab pos="7315200" algn="l"/>
                          <a:tab pos="7772400" algn="l"/>
                          <a:tab pos="8229600" algn="l"/>
                          <a:tab pos="8686800" algn="l"/>
                          <a:tab pos="9144000" algn="l"/>
                        </a:tabLst>
                      </a:pPr>
                      <a:r>
                        <a:rPr kumimoji="0" lang="en-U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DejaVu Sans" charset="0"/>
                        </a:rPr>
                        <a:t>2038-01-01 00:00:00</a:t>
                      </a:r>
                    </a:p>
                  </a:txBody>
                  <a:tcPr marL="36000" marR="36000" marT="48347" marB="36000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57200" rtl="0" eaLnBrk="1" fontAlgn="base" latinLnBrk="0" hangingPunct="1">
                        <a:lnSpc>
                          <a:spcPct val="112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buNone/>
                        <a:tabLst>
                          <a:tab pos="0" algn="l"/>
                          <a:tab pos="457200" algn="l"/>
                          <a:tab pos="914400" algn="l"/>
                          <a:tab pos="1371600" algn="l"/>
                          <a:tab pos="1828800" algn="l"/>
                          <a:tab pos="2286000" algn="l"/>
                          <a:tab pos="2743200" algn="l"/>
                          <a:tab pos="3200400" algn="l"/>
                          <a:tab pos="3657600" algn="l"/>
                          <a:tab pos="4114800" algn="l"/>
                          <a:tab pos="4572000" algn="l"/>
                          <a:tab pos="5029200" algn="l"/>
                          <a:tab pos="5486400" algn="l"/>
                          <a:tab pos="5943600" algn="l"/>
                          <a:tab pos="6400800" algn="l"/>
                          <a:tab pos="6858000" algn="l"/>
                          <a:tab pos="7315200" algn="l"/>
                          <a:tab pos="7772400" algn="l"/>
                          <a:tab pos="8229600" algn="l"/>
                          <a:tab pos="8686800" algn="l"/>
                          <a:tab pos="9144000" algn="l"/>
                        </a:tabLst>
                      </a:pPr>
                      <a:r>
                        <a:rPr kumimoji="0" lang="en-U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Lucida Grande" charset="0"/>
                          <a:cs typeface="DejaVu Sans" charset="0"/>
                        </a:rPr>
                        <a:t>1</a:t>
                      </a:r>
                    </a:p>
                  </a:txBody>
                  <a:tcPr marL="36000" marR="36000" marT="36000" marB="36000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38138">
                <a:tc>
                  <a:txBody>
                    <a:bodyPr/>
                    <a:lstStyle/>
                    <a:p>
                      <a:pPr marL="0" marR="0" lvl="0" indent="0" algn="l" defTabSz="457200" rtl="0" eaLnBrk="1" fontAlgn="base" latinLnBrk="0" hangingPunct="1">
                        <a:lnSpc>
                          <a:spcPct val="93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buNone/>
                        <a:tabLst>
                          <a:tab pos="0" algn="l"/>
                          <a:tab pos="457200" algn="l"/>
                          <a:tab pos="914400" algn="l"/>
                          <a:tab pos="1371600" algn="l"/>
                          <a:tab pos="1828800" algn="l"/>
                          <a:tab pos="2286000" algn="l"/>
                          <a:tab pos="2743200" algn="l"/>
                          <a:tab pos="3200400" algn="l"/>
                          <a:tab pos="3657600" algn="l"/>
                          <a:tab pos="4114800" algn="l"/>
                          <a:tab pos="4572000" algn="l"/>
                          <a:tab pos="5029200" algn="l"/>
                          <a:tab pos="5486400" algn="l"/>
                          <a:tab pos="5943600" algn="l"/>
                          <a:tab pos="6400800" algn="l"/>
                          <a:tab pos="6858000" algn="l"/>
                          <a:tab pos="7315200" algn="l"/>
                          <a:tab pos="7772400" algn="l"/>
                          <a:tab pos="8229600" algn="l"/>
                          <a:tab pos="8686800" algn="l"/>
                          <a:tab pos="9144000" algn="l"/>
                        </a:tabLst>
                      </a:pPr>
                      <a:r>
                        <a:rPr kumimoji="0" lang="en-U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DejaVu Sans" charset="0"/>
                        </a:rPr>
                        <a:t>log</a:t>
                      </a:r>
                    </a:p>
                  </a:txBody>
                  <a:tcPr marL="36000" marR="36000" marT="48347" marB="36000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57200" rtl="0" eaLnBrk="1" fontAlgn="base" latinLnBrk="0" hangingPunct="1">
                        <a:lnSpc>
                          <a:spcPct val="93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buNone/>
                        <a:tabLst>
                          <a:tab pos="0" algn="l"/>
                          <a:tab pos="457200" algn="l"/>
                          <a:tab pos="914400" algn="l"/>
                          <a:tab pos="1371600" algn="l"/>
                          <a:tab pos="1828800" algn="l"/>
                          <a:tab pos="2286000" algn="l"/>
                          <a:tab pos="2743200" algn="l"/>
                          <a:tab pos="3200400" algn="l"/>
                          <a:tab pos="3657600" algn="l"/>
                          <a:tab pos="4114800" algn="l"/>
                          <a:tab pos="4572000" algn="l"/>
                          <a:tab pos="5029200" algn="l"/>
                          <a:tab pos="5486400" algn="l"/>
                          <a:tab pos="5943600" algn="l"/>
                          <a:tab pos="6400800" algn="l"/>
                          <a:tab pos="6858000" algn="l"/>
                          <a:tab pos="7315200" algn="l"/>
                          <a:tab pos="7772400" algn="l"/>
                          <a:tab pos="8229600" algn="l"/>
                          <a:tab pos="8686800" algn="l"/>
                          <a:tab pos="9144000" algn="l"/>
                        </a:tabLst>
                      </a:pPr>
                      <a:r>
                        <a:rPr kumimoji="0" lang="en-U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DejaVu Sans" charset="0"/>
                        </a:rPr>
                        <a:t>the.log</a:t>
                      </a:r>
                    </a:p>
                  </a:txBody>
                  <a:tcPr marL="36000" marR="36000" marT="48347" marB="36000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57200" rtl="0" eaLnBrk="1" fontAlgn="base" latinLnBrk="0" hangingPunct="1">
                        <a:lnSpc>
                          <a:spcPct val="93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buNone/>
                        <a:tabLst>
                          <a:tab pos="0" algn="l"/>
                          <a:tab pos="457200" algn="l"/>
                          <a:tab pos="914400" algn="l"/>
                          <a:tab pos="1371600" algn="l"/>
                          <a:tab pos="1828800" algn="l"/>
                          <a:tab pos="2286000" algn="l"/>
                          <a:tab pos="2743200" algn="l"/>
                          <a:tab pos="3200400" algn="l"/>
                          <a:tab pos="3657600" algn="l"/>
                          <a:tab pos="4114800" algn="l"/>
                          <a:tab pos="4572000" algn="l"/>
                          <a:tab pos="5029200" algn="l"/>
                          <a:tab pos="5486400" algn="l"/>
                          <a:tab pos="5943600" algn="l"/>
                          <a:tab pos="6400800" algn="l"/>
                          <a:tab pos="6858000" algn="l"/>
                          <a:tab pos="7315200" algn="l"/>
                          <a:tab pos="7772400" algn="l"/>
                          <a:tab pos="8229600" algn="l"/>
                          <a:tab pos="8686800" algn="l"/>
                          <a:tab pos="9144000" algn="l"/>
                        </a:tabLst>
                      </a:pPr>
                      <a:r>
                        <a:rPr kumimoji="0" lang="en-U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DejaVu Sans" charset="0"/>
                        </a:rPr>
                        <a:t>2010-04-01 10:00:00</a:t>
                      </a:r>
                    </a:p>
                  </a:txBody>
                  <a:tcPr marL="36000" marR="36000" marT="48347" marB="36000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57200" rtl="0" eaLnBrk="1" fontAlgn="base" latinLnBrk="0" hangingPunct="1">
                        <a:lnSpc>
                          <a:spcPct val="93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buNone/>
                        <a:tabLst>
                          <a:tab pos="0" algn="l"/>
                          <a:tab pos="457200" algn="l"/>
                          <a:tab pos="914400" algn="l"/>
                          <a:tab pos="1371600" algn="l"/>
                          <a:tab pos="1828800" algn="l"/>
                          <a:tab pos="2286000" algn="l"/>
                          <a:tab pos="2743200" algn="l"/>
                          <a:tab pos="3200400" algn="l"/>
                          <a:tab pos="3657600" algn="l"/>
                          <a:tab pos="4114800" algn="l"/>
                          <a:tab pos="4572000" algn="l"/>
                          <a:tab pos="5029200" algn="l"/>
                          <a:tab pos="5486400" algn="l"/>
                          <a:tab pos="5943600" algn="l"/>
                          <a:tab pos="6400800" algn="l"/>
                          <a:tab pos="6858000" algn="l"/>
                          <a:tab pos="7315200" algn="l"/>
                          <a:tab pos="7772400" algn="l"/>
                          <a:tab pos="8229600" algn="l"/>
                          <a:tab pos="8686800" algn="l"/>
                          <a:tab pos="9144000" algn="l"/>
                        </a:tabLst>
                      </a:pPr>
                      <a:r>
                        <a:rPr kumimoji="0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DejaVu Sans" charset="0"/>
                        </a:rPr>
                        <a:t>2010-04-01 10:05:00</a:t>
                      </a:r>
                    </a:p>
                  </a:txBody>
                  <a:tcPr marL="36000" marR="36000" marT="48347" marB="36000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57200" rtl="0" eaLnBrk="1" fontAlgn="base" latinLnBrk="0" hangingPunct="1">
                        <a:lnSpc>
                          <a:spcPct val="112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buNone/>
                        <a:tabLst>
                          <a:tab pos="0" algn="l"/>
                          <a:tab pos="457200" algn="l"/>
                          <a:tab pos="914400" algn="l"/>
                          <a:tab pos="1371600" algn="l"/>
                          <a:tab pos="1828800" algn="l"/>
                          <a:tab pos="2286000" algn="l"/>
                          <a:tab pos="2743200" algn="l"/>
                          <a:tab pos="3200400" algn="l"/>
                          <a:tab pos="3657600" algn="l"/>
                          <a:tab pos="4114800" algn="l"/>
                          <a:tab pos="4572000" algn="l"/>
                          <a:tab pos="5029200" algn="l"/>
                          <a:tab pos="5486400" algn="l"/>
                          <a:tab pos="5943600" algn="l"/>
                          <a:tab pos="6400800" algn="l"/>
                          <a:tab pos="6858000" algn="l"/>
                          <a:tab pos="7315200" algn="l"/>
                          <a:tab pos="7772400" algn="l"/>
                          <a:tab pos="8229600" algn="l"/>
                          <a:tab pos="8686800" algn="l"/>
                          <a:tab pos="9144000" algn="l"/>
                        </a:tabLst>
                      </a:pPr>
                      <a:r>
                        <a:rPr kumimoji="0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Lucida Grande" charset="0"/>
                          <a:cs typeface="DejaVu Sans" charset="0"/>
                        </a:rPr>
                        <a:t>0</a:t>
                      </a:r>
                    </a:p>
                  </a:txBody>
                  <a:tcPr marL="36000" marR="36000" marT="36000" marB="36000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38138">
                <a:tc>
                  <a:txBody>
                    <a:bodyPr/>
                    <a:lstStyle/>
                    <a:p>
                      <a:pPr marL="0" marR="0" lvl="0" indent="0" algn="l" defTabSz="457200" rtl="0" eaLnBrk="1" fontAlgn="base" latinLnBrk="0" hangingPunct="1">
                        <a:lnSpc>
                          <a:spcPct val="93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buNone/>
                        <a:tabLst>
                          <a:tab pos="0" algn="l"/>
                          <a:tab pos="457200" algn="l"/>
                          <a:tab pos="914400" algn="l"/>
                          <a:tab pos="1371600" algn="l"/>
                          <a:tab pos="1828800" algn="l"/>
                          <a:tab pos="2286000" algn="l"/>
                          <a:tab pos="2743200" algn="l"/>
                          <a:tab pos="3200400" algn="l"/>
                          <a:tab pos="3657600" algn="l"/>
                          <a:tab pos="4114800" algn="l"/>
                          <a:tab pos="4572000" algn="l"/>
                          <a:tab pos="5029200" algn="l"/>
                          <a:tab pos="5486400" algn="l"/>
                          <a:tab pos="5943600" algn="l"/>
                          <a:tab pos="6400800" algn="l"/>
                          <a:tab pos="6858000" algn="l"/>
                          <a:tab pos="7315200" algn="l"/>
                          <a:tab pos="7772400" algn="l"/>
                          <a:tab pos="8229600" algn="l"/>
                          <a:tab pos="8686800" algn="l"/>
                          <a:tab pos="9144000" algn="l"/>
                        </a:tabLst>
                      </a:pPr>
                      <a:r>
                        <a:rPr kumimoji="0" lang="en-U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DejaVu Sans" charset="0"/>
                        </a:rPr>
                        <a:t>max_connections</a:t>
                      </a:r>
                    </a:p>
                  </a:txBody>
                  <a:tcPr marL="36000" marR="36000" marT="48347" marB="36000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57200" rtl="0" eaLnBrk="1" fontAlgn="base" latinLnBrk="0" hangingPunct="1">
                        <a:lnSpc>
                          <a:spcPct val="93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buNone/>
                        <a:tabLst>
                          <a:tab pos="0" algn="l"/>
                          <a:tab pos="457200" algn="l"/>
                          <a:tab pos="914400" algn="l"/>
                          <a:tab pos="1371600" algn="l"/>
                          <a:tab pos="1828800" algn="l"/>
                          <a:tab pos="2286000" algn="l"/>
                          <a:tab pos="2743200" algn="l"/>
                          <a:tab pos="3200400" algn="l"/>
                          <a:tab pos="3657600" algn="l"/>
                          <a:tab pos="4114800" algn="l"/>
                          <a:tab pos="4572000" algn="l"/>
                          <a:tab pos="5029200" algn="l"/>
                          <a:tab pos="5486400" algn="l"/>
                          <a:tab pos="5943600" algn="l"/>
                          <a:tab pos="6400800" algn="l"/>
                          <a:tab pos="6858000" algn="l"/>
                          <a:tab pos="7315200" algn="l"/>
                          <a:tab pos="7772400" algn="l"/>
                          <a:tab pos="8229600" algn="l"/>
                          <a:tab pos="8686800" algn="l"/>
                          <a:tab pos="9144000" algn="l"/>
                        </a:tabLst>
                      </a:pPr>
                      <a:r>
                        <a:rPr kumimoji="0" lang="en-U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DejaVu Sans" charset="0"/>
                        </a:rPr>
                        <a:t>80</a:t>
                      </a:r>
                    </a:p>
                  </a:txBody>
                  <a:tcPr marL="36000" marR="36000" marT="48347" marB="36000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57200" rtl="0" eaLnBrk="1" fontAlgn="base" latinLnBrk="0" hangingPunct="1">
                        <a:lnSpc>
                          <a:spcPct val="93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buNone/>
                        <a:tabLst>
                          <a:tab pos="0" algn="l"/>
                          <a:tab pos="457200" algn="l"/>
                          <a:tab pos="914400" algn="l"/>
                          <a:tab pos="1371600" algn="l"/>
                          <a:tab pos="1828800" algn="l"/>
                          <a:tab pos="2286000" algn="l"/>
                          <a:tab pos="2743200" algn="l"/>
                          <a:tab pos="3200400" algn="l"/>
                          <a:tab pos="3657600" algn="l"/>
                          <a:tab pos="4114800" algn="l"/>
                          <a:tab pos="4572000" algn="l"/>
                          <a:tab pos="5029200" algn="l"/>
                          <a:tab pos="5486400" algn="l"/>
                          <a:tab pos="5943600" algn="l"/>
                          <a:tab pos="6400800" algn="l"/>
                          <a:tab pos="6858000" algn="l"/>
                          <a:tab pos="7315200" algn="l"/>
                          <a:tab pos="7772400" algn="l"/>
                          <a:tab pos="8229600" algn="l"/>
                          <a:tab pos="8686800" algn="l"/>
                          <a:tab pos="9144000" algn="l"/>
                        </a:tabLst>
                      </a:pPr>
                      <a:r>
                        <a:rPr kumimoji="0" lang="en-U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DejaVu Sans" charset="0"/>
                        </a:rPr>
                        <a:t>2010-04-01 10:00:00</a:t>
                      </a:r>
                    </a:p>
                  </a:txBody>
                  <a:tcPr marL="36000" marR="36000" marT="48347" marB="36000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57200" rtl="0" eaLnBrk="1" fontAlgn="base" latinLnBrk="0" hangingPunct="1">
                        <a:lnSpc>
                          <a:spcPct val="93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buNone/>
                        <a:tabLst>
                          <a:tab pos="0" algn="l"/>
                          <a:tab pos="457200" algn="l"/>
                          <a:tab pos="914400" algn="l"/>
                          <a:tab pos="1371600" algn="l"/>
                          <a:tab pos="1828800" algn="l"/>
                          <a:tab pos="2286000" algn="l"/>
                          <a:tab pos="2743200" algn="l"/>
                          <a:tab pos="3200400" algn="l"/>
                          <a:tab pos="3657600" algn="l"/>
                          <a:tab pos="4114800" algn="l"/>
                          <a:tab pos="4572000" algn="l"/>
                          <a:tab pos="5029200" algn="l"/>
                          <a:tab pos="5486400" algn="l"/>
                          <a:tab pos="5943600" algn="l"/>
                          <a:tab pos="6400800" algn="l"/>
                          <a:tab pos="6858000" algn="l"/>
                          <a:tab pos="7315200" algn="l"/>
                          <a:tab pos="7772400" algn="l"/>
                          <a:tab pos="8229600" algn="l"/>
                          <a:tab pos="8686800" algn="l"/>
                          <a:tab pos="9144000" algn="l"/>
                        </a:tabLst>
                      </a:pPr>
                      <a:r>
                        <a:rPr kumimoji="0" lang="en-U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DejaVu Sans" charset="0"/>
                        </a:rPr>
                        <a:t>2038-01-01 00:00:00</a:t>
                      </a:r>
                    </a:p>
                  </a:txBody>
                  <a:tcPr marL="36000" marR="36000" marT="48347" marB="36000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57200" rtl="0" eaLnBrk="1" fontAlgn="base" latinLnBrk="0" hangingPunct="1">
                        <a:lnSpc>
                          <a:spcPct val="112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buNone/>
                        <a:tabLst>
                          <a:tab pos="0" algn="l"/>
                          <a:tab pos="457200" algn="l"/>
                          <a:tab pos="914400" algn="l"/>
                          <a:tab pos="1371600" algn="l"/>
                          <a:tab pos="1828800" algn="l"/>
                          <a:tab pos="2286000" algn="l"/>
                          <a:tab pos="2743200" algn="l"/>
                          <a:tab pos="3200400" algn="l"/>
                          <a:tab pos="3657600" algn="l"/>
                          <a:tab pos="4114800" algn="l"/>
                          <a:tab pos="4572000" algn="l"/>
                          <a:tab pos="5029200" algn="l"/>
                          <a:tab pos="5486400" algn="l"/>
                          <a:tab pos="5943600" algn="l"/>
                          <a:tab pos="6400800" algn="l"/>
                          <a:tab pos="6858000" algn="l"/>
                          <a:tab pos="7315200" algn="l"/>
                          <a:tab pos="7772400" algn="l"/>
                          <a:tab pos="8229600" algn="l"/>
                          <a:tab pos="8686800" algn="l"/>
                          <a:tab pos="9144000" algn="l"/>
                        </a:tabLst>
                      </a:pPr>
                      <a:r>
                        <a:rPr kumimoji="0" lang="en-U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Lucida Grande" charset="0"/>
                          <a:cs typeface="DejaVu Sans" charset="0"/>
                        </a:rPr>
                        <a:t>1</a:t>
                      </a:r>
                    </a:p>
                  </a:txBody>
                  <a:tcPr marL="36000" marR="36000" marT="36000" marB="36000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38138">
                <a:tc>
                  <a:txBody>
                    <a:bodyPr/>
                    <a:lstStyle/>
                    <a:p>
                      <a:pPr marL="0" marR="0" lvl="0" indent="0" algn="l" defTabSz="457200" rtl="0" eaLnBrk="1" fontAlgn="base" latinLnBrk="0" hangingPunct="1">
                        <a:lnSpc>
                          <a:spcPct val="93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buNone/>
                        <a:tabLst>
                          <a:tab pos="0" algn="l"/>
                          <a:tab pos="457200" algn="l"/>
                          <a:tab pos="914400" algn="l"/>
                          <a:tab pos="1371600" algn="l"/>
                          <a:tab pos="1828800" algn="l"/>
                          <a:tab pos="2286000" algn="l"/>
                          <a:tab pos="2743200" algn="l"/>
                          <a:tab pos="3200400" algn="l"/>
                          <a:tab pos="3657600" algn="l"/>
                          <a:tab pos="4114800" algn="l"/>
                          <a:tab pos="4572000" algn="l"/>
                          <a:tab pos="5029200" algn="l"/>
                          <a:tab pos="5486400" algn="l"/>
                          <a:tab pos="5943600" algn="l"/>
                          <a:tab pos="6400800" algn="l"/>
                          <a:tab pos="6858000" algn="l"/>
                          <a:tab pos="7315200" algn="l"/>
                          <a:tab pos="7772400" algn="l"/>
                          <a:tab pos="8229600" algn="l"/>
                          <a:tab pos="8686800" algn="l"/>
                          <a:tab pos="9144000" algn="l"/>
                        </a:tabLst>
                      </a:pPr>
                      <a:r>
                        <a:rPr kumimoji="0" lang="en-U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DejaVu Sans" charset="0"/>
                        </a:rPr>
                        <a:t>auto_increment_increment</a:t>
                      </a:r>
                    </a:p>
                  </a:txBody>
                  <a:tcPr marL="36000" marR="36000" marT="48347" marB="36000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57200" rtl="0" eaLnBrk="1" fontAlgn="base" latinLnBrk="0" hangingPunct="1">
                        <a:lnSpc>
                          <a:spcPct val="93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buNone/>
                        <a:tabLst>
                          <a:tab pos="0" algn="l"/>
                          <a:tab pos="457200" algn="l"/>
                          <a:tab pos="914400" algn="l"/>
                          <a:tab pos="1371600" algn="l"/>
                          <a:tab pos="1828800" algn="l"/>
                          <a:tab pos="2286000" algn="l"/>
                          <a:tab pos="2743200" algn="l"/>
                          <a:tab pos="3200400" algn="l"/>
                          <a:tab pos="3657600" algn="l"/>
                          <a:tab pos="4114800" algn="l"/>
                          <a:tab pos="4572000" algn="l"/>
                          <a:tab pos="5029200" algn="l"/>
                          <a:tab pos="5486400" algn="l"/>
                          <a:tab pos="5943600" algn="l"/>
                          <a:tab pos="6400800" algn="l"/>
                          <a:tab pos="6858000" algn="l"/>
                          <a:tab pos="7315200" algn="l"/>
                          <a:tab pos="7772400" algn="l"/>
                          <a:tab pos="8229600" algn="l"/>
                          <a:tab pos="8686800" algn="l"/>
                          <a:tab pos="9144000" algn="l"/>
                        </a:tabLst>
                      </a:pPr>
                      <a:r>
                        <a:rPr kumimoji="0" lang="en-U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DejaVu Sans" charset="0"/>
                        </a:rPr>
                        <a:t>2</a:t>
                      </a:r>
                    </a:p>
                  </a:txBody>
                  <a:tcPr marL="36000" marR="36000" marT="48347" marB="36000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57200" rtl="0" eaLnBrk="1" fontAlgn="base" latinLnBrk="0" hangingPunct="1">
                        <a:lnSpc>
                          <a:spcPct val="93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buNone/>
                        <a:tabLst>
                          <a:tab pos="0" algn="l"/>
                          <a:tab pos="457200" algn="l"/>
                          <a:tab pos="914400" algn="l"/>
                          <a:tab pos="1371600" algn="l"/>
                          <a:tab pos="1828800" algn="l"/>
                          <a:tab pos="2286000" algn="l"/>
                          <a:tab pos="2743200" algn="l"/>
                          <a:tab pos="3200400" algn="l"/>
                          <a:tab pos="3657600" algn="l"/>
                          <a:tab pos="4114800" algn="l"/>
                          <a:tab pos="4572000" algn="l"/>
                          <a:tab pos="5029200" algn="l"/>
                          <a:tab pos="5486400" algn="l"/>
                          <a:tab pos="5943600" algn="l"/>
                          <a:tab pos="6400800" algn="l"/>
                          <a:tab pos="6858000" algn="l"/>
                          <a:tab pos="7315200" algn="l"/>
                          <a:tab pos="7772400" algn="l"/>
                          <a:tab pos="8229600" algn="l"/>
                          <a:tab pos="8686800" algn="l"/>
                          <a:tab pos="9144000" algn="l"/>
                        </a:tabLst>
                      </a:pPr>
                      <a:r>
                        <a:rPr kumimoji="0" lang="en-U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DejaVu Sans" charset="0"/>
                        </a:rPr>
                        <a:t>2010-04-01 10:05:00</a:t>
                      </a:r>
                    </a:p>
                  </a:txBody>
                  <a:tcPr marL="36000" marR="36000" marT="48347" marB="36000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57200" rtl="0" eaLnBrk="1" fontAlgn="base" latinLnBrk="0" hangingPunct="1">
                        <a:lnSpc>
                          <a:spcPct val="93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buNone/>
                        <a:tabLst>
                          <a:tab pos="0" algn="l"/>
                          <a:tab pos="457200" algn="l"/>
                          <a:tab pos="914400" algn="l"/>
                          <a:tab pos="1371600" algn="l"/>
                          <a:tab pos="1828800" algn="l"/>
                          <a:tab pos="2286000" algn="l"/>
                          <a:tab pos="2743200" algn="l"/>
                          <a:tab pos="3200400" algn="l"/>
                          <a:tab pos="3657600" algn="l"/>
                          <a:tab pos="4114800" algn="l"/>
                          <a:tab pos="4572000" algn="l"/>
                          <a:tab pos="5029200" algn="l"/>
                          <a:tab pos="5486400" algn="l"/>
                          <a:tab pos="5943600" algn="l"/>
                          <a:tab pos="6400800" algn="l"/>
                          <a:tab pos="6858000" algn="l"/>
                          <a:tab pos="7315200" algn="l"/>
                          <a:tab pos="7772400" algn="l"/>
                          <a:tab pos="8229600" algn="l"/>
                          <a:tab pos="8686800" algn="l"/>
                          <a:tab pos="9144000" algn="l"/>
                        </a:tabLst>
                      </a:pPr>
                      <a:r>
                        <a:rPr kumimoji="0" lang="en-U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DejaVu Sans" charset="0"/>
                        </a:rPr>
                        <a:t>2038-01-01 00:00:00</a:t>
                      </a:r>
                    </a:p>
                  </a:txBody>
                  <a:tcPr marL="36000" marR="36000" marT="48347" marB="36000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57200" rtl="0" eaLnBrk="1" fontAlgn="base" latinLnBrk="0" hangingPunct="1">
                        <a:lnSpc>
                          <a:spcPct val="112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buNone/>
                        <a:tabLst>
                          <a:tab pos="0" algn="l"/>
                          <a:tab pos="457200" algn="l"/>
                          <a:tab pos="914400" algn="l"/>
                          <a:tab pos="1371600" algn="l"/>
                          <a:tab pos="1828800" algn="l"/>
                          <a:tab pos="2286000" algn="l"/>
                          <a:tab pos="2743200" algn="l"/>
                          <a:tab pos="3200400" algn="l"/>
                          <a:tab pos="3657600" algn="l"/>
                          <a:tab pos="4114800" algn="l"/>
                          <a:tab pos="4572000" algn="l"/>
                          <a:tab pos="5029200" algn="l"/>
                          <a:tab pos="5486400" algn="l"/>
                          <a:tab pos="5943600" algn="l"/>
                          <a:tab pos="6400800" algn="l"/>
                          <a:tab pos="6858000" algn="l"/>
                          <a:tab pos="7315200" algn="l"/>
                          <a:tab pos="7772400" algn="l"/>
                          <a:tab pos="8229600" algn="l"/>
                          <a:tab pos="8686800" algn="l"/>
                          <a:tab pos="9144000" algn="l"/>
                        </a:tabLst>
                      </a:pPr>
                      <a:r>
                        <a:rPr kumimoji="0" lang="en-U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Lucida Grande" charset="0"/>
                          <a:cs typeface="DejaVu Sans" charset="0"/>
                        </a:rPr>
                        <a:t>1</a:t>
                      </a:r>
                    </a:p>
                  </a:txBody>
                  <a:tcPr marL="36000" marR="36000" marT="36000" marB="36000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38138">
                <a:tc>
                  <a:txBody>
                    <a:bodyPr/>
                    <a:lstStyle/>
                    <a:p>
                      <a:pPr marL="0" marR="0" lvl="0" indent="0" algn="l" defTabSz="457200" rtl="0" eaLnBrk="1" fontAlgn="base" latinLnBrk="0" hangingPunct="1">
                        <a:lnSpc>
                          <a:spcPct val="93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buNone/>
                        <a:tabLst>
                          <a:tab pos="0" algn="l"/>
                          <a:tab pos="457200" algn="l"/>
                          <a:tab pos="914400" algn="l"/>
                          <a:tab pos="1371600" algn="l"/>
                          <a:tab pos="1828800" algn="l"/>
                          <a:tab pos="2286000" algn="l"/>
                          <a:tab pos="2743200" algn="l"/>
                          <a:tab pos="3200400" algn="l"/>
                          <a:tab pos="3657600" algn="l"/>
                          <a:tab pos="4114800" algn="l"/>
                          <a:tab pos="4572000" algn="l"/>
                          <a:tab pos="5029200" algn="l"/>
                          <a:tab pos="5486400" algn="l"/>
                          <a:tab pos="5943600" algn="l"/>
                          <a:tab pos="6400800" algn="l"/>
                          <a:tab pos="6858000" algn="l"/>
                          <a:tab pos="7315200" algn="l"/>
                          <a:tab pos="7772400" algn="l"/>
                          <a:tab pos="8229600" algn="l"/>
                          <a:tab pos="8686800" algn="l"/>
                          <a:tab pos="9144000" algn="l"/>
                        </a:tabLst>
                      </a:pPr>
                      <a:r>
                        <a:rPr kumimoji="0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DejaVu Sans" charset="0"/>
                        </a:rPr>
                        <a:t>general-log</a:t>
                      </a:r>
                    </a:p>
                  </a:txBody>
                  <a:tcPr marL="36000" marR="36000" marT="48347" marB="36000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57200" rtl="0" eaLnBrk="1" fontAlgn="base" latinLnBrk="0" hangingPunct="1">
                        <a:lnSpc>
                          <a:spcPct val="93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buNone/>
                        <a:tabLst>
                          <a:tab pos="0" algn="l"/>
                          <a:tab pos="457200" algn="l"/>
                          <a:tab pos="914400" algn="l"/>
                          <a:tab pos="1371600" algn="l"/>
                          <a:tab pos="1828800" algn="l"/>
                          <a:tab pos="2286000" algn="l"/>
                          <a:tab pos="2743200" algn="l"/>
                          <a:tab pos="3200400" algn="l"/>
                          <a:tab pos="3657600" algn="l"/>
                          <a:tab pos="4114800" algn="l"/>
                          <a:tab pos="4572000" algn="l"/>
                          <a:tab pos="5029200" algn="l"/>
                          <a:tab pos="5486400" algn="l"/>
                          <a:tab pos="5943600" algn="l"/>
                          <a:tab pos="6400800" algn="l"/>
                          <a:tab pos="6858000" algn="l"/>
                          <a:tab pos="7315200" algn="l"/>
                          <a:tab pos="7772400" algn="l"/>
                          <a:tab pos="8229600" algn="l"/>
                          <a:tab pos="8686800" algn="l"/>
                          <a:tab pos="9144000" algn="l"/>
                        </a:tabLst>
                      </a:pPr>
                      <a:r>
                        <a:rPr kumimoji="0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DejaVu Sans" charset="0"/>
                        </a:rPr>
                        <a:t>node1.log</a:t>
                      </a:r>
                    </a:p>
                  </a:txBody>
                  <a:tcPr marL="36000" marR="36000" marT="48347" marB="36000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57200" rtl="0" eaLnBrk="1" fontAlgn="base" latinLnBrk="0" hangingPunct="1">
                        <a:lnSpc>
                          <a:spcPct val="93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buNone/>
                        <a:tabLst>
                          <a:tab pos="0" algn="l"/>
                          <a:tab pos="457200" algn="l"/>
                          <a:tab pos="914400" algn="l"/>
                          <a:tab pos="1371600" algn="l"/>
                          <a:tab pos="1828800" algn="l"/>
                          <a:tab pos="2286000" algn="l"/>
                          <a:tab pos="2743200" algn="l"/>
                          <a:tab pos="3200400" algn="l"/>
                          <a:tab pos="3657600" algn="l"/>
                          <a:tab pos="4114800" algn="l"/>
                          <a:tab pos="4572000" algn="l"/>
                          <a:tab pos="5029200" algn="l"/>
                          <a:tab pos="5486400" algn="l"/>
                          <a:tab pos="5943600" algn="l"/>
                          <a:tab pos="6400800" algn="l"/>
                          <a:tab pos="6858000" algn="l"/>
                          <a:tab pos="7315200" algn="l"/>
                          <a:tab pos="7772400" algn="l"/>
                          <a:tab pos="8229600" algn="l"/>
                          <a:tab pos="8686800" algn="l"/>
                          <a:tab pos="9144000" algn="l"/>
                        </a:tabLst>
                      </a:pPr>
                      <a:r>
                        <a:rPr kumimoji="0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DejaVu Sans" charset="0"/>
                        </a:rPr>
                        <a:t>2010-04-01 10:10:00</a:t>
                      </a:r>
                    </a:p>
                  </a:txBody>
                  <a:tcPr marL="36000" marR="36000" marT="48347" marB="36000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57200" rtl="0" eaLnBrk="1" fontAlgn="base" latinLnBrk="0" hangingPunct="1">
                        <a:lnSpc>
                          <a:spcPct val="93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buNone/>
                        <a:tabLst>
                          <a:tab pos="0" algn="l"/>
                          <a:tab pos="457200" algn="l"/>
                          <a:tab pos="914400" algn="l"/>
                          <a:tab pos="1371600" algn="l"/>
                          <a:tab pos="1828800" algn="l"/>
                          <a:tab pos="2286000" algn="l"/>
                          <a:tab pos="2743200" algn="l"/>
                          <a:tab pos="3200400" algn="l"/>
                          <a:tab pos="3657600" algn="l"/>
                          <a:tab pos="4114800" algn="l"/>
                          <a:tab pos="4572000" algn="l"/>
                          <a:tab pos="5029200" algn="l"/>
                          <a:tab pos="5486400" algn="l"/>
                          <a:tab pos="5943600" algn="l"/>
                          <a:tab pos="6400800" algn="l"/>
                          <a:tab pos="6858000" algn="l"/>
                          <a:tab pos="7315200" algn="l"/>
                          <a:tab pos="7772400" algn="l"/>
                          <a:tab pos="8229600" algn="l"/>
                          <a:tab pos="8686800" algn="l"/>
                          <a:tab pos="9144000" algn="l"/>
                        </a:tabLst>
                      </a:pPr>
                      <a:r>
                        <a:rPr kumimoji="0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DejaVu Sans" charset="0"/>
                        </a:rPr>
                        <a:t>2038-01-01 00:00:00</a:t>
                      </a:r>
                    </a:p>
                  </a:txBody>
                  <a:tcPr marL="36000" marR="36000" marT="48347" marB="36000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57200" rtl="0" eaLnBrk="1" fontAlgn="base" latinLnBrk="0" hangingPunct="1">
                        <a:lnSpc>
                          <a:spcPct val="112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buNone/>
                        <a:tabLst>
                          <a:tab pos="0" algn="l"/>
                          <a:tab pos="457200" algn="l"/>
                          <a:tab pos="914400" algn="l"/>
                          <a:tab pos="1371600" algn="l"/>
                          <a:tab pos="1828800" algn="l"/>
                          <a:tab pos="2286000" algn="l"/>
                          <a:tab pos="2743200" algn="l"/>
                          <a:tab pos="3200400" algn="l"/>
                          <a:tab pos="3657600" algn="l"/>
                          <a:tab pos="4114800" algn="l"/>
                          <a:tab pos="4572000" algn="l"/>
                          <a:tab pos="5029200" algn="l"/>
                          <a:tab pos="5486400" algn="l"/>
                          <a:tab pos="5943600" algn="l"/>
                          <a:tab pos="6400800" algn="l"/>
                          <a:tab pos="6858000" algn="l"/>
                          <a:tab pos="7315200" algn="l"/>
                          <a:tab pos="7772400" algn="l"/>
                          <a:tab pos="8229600" algn="l"/>
                          <a:tab pos="8686800" algn="l"/>
                          <a:tab pos="9144000" algn="l"/>
                        </a:tabLst>
                      </a:pPr>
                      <a:r>
                        <a:rPr kumimoji="0" 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Lucida Grande" charset="0"/>
                          <a:cs typeface="DejaVu Sans" charset="0"/>
                        </a:rPr>
                        <a:t>1</a:t>
                      </a:r>
                    </a:p>
                  </a:txBody>
                  <a:tcPr marL="36000" marR="36000" marT="36000" marB="36000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SCD-Type 2 – Queries</a:t>
            </a:r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9C27224-761B-40AA-BB01-172CDBAC516A}" type="slidenum">
              <a:rPr lang="en-US" smtClean="0"/>
              <a:pPr/>
              <a:t>23</a:t>
            </a:fld>
            <a:endParaRPr lang="en-US"/>
          </a:p>
        </p:txBody>
      </p:sp>
      <p:sp>
        <p:nvSpPr>
          <p:cNvPr id="5" name="Rectangle 2"/>
          <p:cNvSpPr txBox="1">
            <a:spLocks noChangeArrowheads="1"/>
          </p:cNvSpPr>
          <p:nvPr/>
        </p:nvSpPr>
        <p:spPr bwMode="auto">
          <a:xfrm>
            <a:off x="457200" y="1041400"/>
            <a:ext cx="8113713" cy="1084263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vert="horz" wrap="square" lIns="38100" tIns="38100" rIns="38100" bIns="38100" numCol="1" anchor="t" anchorCtr="0" compatLnSpc="1">
            <a:prstTxWarp prst="textNoShape">
              <a:avLst/>
            </a:prstTxWarp>
          </a:bodyPr>
          <a:lstStyle/>
          <a:p>
            <a:pPr marL="679450" marR="0" lvl="0" indent="-341313" algn="l" defTabSz="914400" rtl="0" eaLnBrk="1" fontAlgn="base" latinLnBrk="0" hangingPunct="1">
              <a:lnSpc>
                <a:spcPct val="70000"/>
              </a:lnSpc>
              <a:spcBef>
                <a:spcPts val="1600"/>
              </a:spcBef>
              <a:spcAft>
                <a:spcPct val="0"/>
              </a:spcAft>
              <a:buClrTx/>
              <a:buSzTx/>
              <a:buFontTx/>
              <a:buNone/>
              <a:tabLst>
                <a:tab pos="679450" algn="l"/>
                <a:tab pos="792163" algn="l"/>
                <a:tab pos="1249363" algn="l"/>
                <a:tab pos="1706563" algn="l"/>
                <a:tab pos="2163763" algn="l"/>
                <a:tab pos="2620963" algn="l"/>
                <a:tab pos="3078163" algn="l"/>
                <a:tab pos="3535363" algn="l"/>
                <a:tab pos="3992563" algn="l"/>
                <a:tab pos="4449763" algn="l"/>
                <a:tab pos="4906963" algn="l"/>
                <a:tab pos="5364163" algn="l"/>
                <a:tab pos="5821363" algn="l"/>
                <a:tab pos="6278563" algn="l"/>
                <a:tab pos="6735763" algn="l"/>
                <a:tab pos="7192963" algn="l"/>
                <a:tab pos="7650163" algn="l"/>
                <a:tab pos="8107363" algn="l"/>
                <a:tab pos="8564563" algn="l"/>
                <a:tab pos="9021763" algn="l"/>
                <a:tab pos="9478963" algn="l"/>
              </a:tabLst>
              <a:defRPr/>
            </a:pPr>
            <a:r>
              <a:rPr kumimoji="0" lang="en-US" sz="2000" b="0" i="0" u="none" strike="noStrike" kern="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  <a:sym typeface="Trebuchet MS" charset="0"/>
              </a:rPr>
              <a:t>Current state of values</a:t>
            </a:r>
          </a:p>
          <a:p>
            <a:pPr marL="679450" marR="0" lvl="0" indent="-341313" algn="l" defTabSz="914400" rtl="0" eaLnBrk="1" fontAlgn="base" latinLnBrk="0" hangingPunct="1">
              <a:lnSpc>
                <a:spcPct val="70000"/>
              </a:lnSpc>
              <a:spcBef>
                <a:spcPts val="1600"/>
              </a:spcBef>
              <a:spcAft>
                <a:spcPct val="0"/>
              </a:spcAft>
              <a:buClrTx/>
              <a:buSzTx/>
              <a:buFont typeface="Times New Roman" pitchFamily="18" charset="0"/>
              <a:buNone/>
              <a:tabLst>
                <a:tab pos="679450" algn="l"/>
                <a:tab pos="792163" algn="l"/>
                <a:tab pos="1249363" algn="l"/>
                <a:tab pos="1706563" algn="l"/>
                <a:tab pos="2163763" algn="l"/>
                <a:tab pos="2620963" algn="l"/>
                <a:tab pos="3078163" algn="l"/>
                <a:tab pos="3535363" algn="l"/>
                <a:tab pos="3992563" algn="l"/>
                <a:tab pos="4449763" algn="l"/>
                <a:tab pos="4906963" algn="l"/>
                <a:tab pos="5364163" algn="l"/>
                <a:tab pos="5821363" algn="l"/>
                <a:tab pos="6278563" algn="l"/>
                <a:tab pos="6735763" algn="l"/>
                <a:tab pos="7192963" algn="l"/>
                <a:tab pos="7650163" algn="l"/>
                <a:tab pos="8107363" algn="l"/>
                <a:tab pos="8564563" algn="l"/>
                <a:tab pos="9021763" algn="l"/>
                <a:tab pos="9478963" algn="l"/>
              </a:tabLst>
              <a:defRPr/>
            </a:pPr>
            <a:endParaRPr kumimoji="0" lang="en-US" sz="2000" b="0" i="0" u="none" strike="noStrike" kern="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  <a:sym typeface="Trebuchet MS" charset="0"/>
            </a:endParaRPr>
          </a:p>
          <a:p>
            <a:pPr marL="679450" marR="0" lvl="0" indent="-341313" algn="l" defTabSz="914400" rtl="0" eaLnBrk="1" fontAlgn="base" latinLnBrk="0" hangingPunct="1">
              <a:lnSpc>
                <a:spcPct val="70000"/>
              </a:lnSpc>
              <a:spcBef>
                <a:spcPts val="1600"/>
              </a:spcBef>
              <a:spcAft>
                <a:spcPct val="0"/>
              </a:spcAft>
              <a:buClrTx/>
              <a:buSzTx/>
              <a:buFont typeface="Times New Roman" pitchFamily="18" charset="0"/>
              <a:buNone/>
              <a:tabLst>
                <a:tab pos="679450" algn="l"/>
                <a:tab pos="792163" algn="l"/>
                <a:tab pos="1249363" algn="l"/>
                <a:tab pos="1706563" algn="l"/>
                <a:tab pos="2163763" algn="l"/>
                <a:tab pos="2620963" algn="l"/>
                <a:tab pos="3078163" algn="l"/>
                <a:tab pos="3535363" algn="l"/>
                <a:tab pos="3992563" algn="l"/>
                <a:tab pos="4449763" algn="l"/>
                <a:tab pos="4906963" algn="l"/>
                <a:tab pos="5364163" algn="l"/>
                <a:tab pos="5821363" algn="l"/>
                <a:tab pos="6278563" algn="l"/>
                <a:tab pos="6735763" algn="l"/>
                <a:tab pos="7192963" algn="l"/>
                <a:tab pos="7650163" algn="l"/>
                <a:tab pos="8107363" algn="l"/>
                <a:tab pos="8564563" algn="l"/>
                <a:tab pos="9021763" algn="l"/>
                <a:tab pos="9478963" algn="l"/>
              </a:tabLst>
              <a:defRPr/>
            </a:pPr>
            <a:endParaRPr kumimoji="0" lang="en-US" sz="2000" b="0" i="0" u="none" strike="noStrike" kern="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  <a:sym typeface="Trebuchet MS" charset="0"/>
            </a:endParaRPr>
          </a:p>
        </p:txBody>
      </p:sp>
      <p:sp>
        <p:nvSpPr>
          <p:cNvPr id="6" name="Text Box 3"/>
          <p:cNvSpPr txBox="1">
            <a:spLocks noChangeArrowheads="1"/>
          </p:cNvSpPr>
          <p:nvPr/>
        </p:nvSpPr>
        <p:spPr bwMode="auto">
          <a:xfrm>
            <a:off x="857224" y="1500174"/>
            <a:ext cx="3613150" cy="73025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lIns="90000" tIns="45000" rIns="90000" bIns="45000"/>
          <a:lstStyle/>
          <a:p>
            <a:pPr algn="l">
              <a:tabLst>
                <a:tab pos="0" algn="l"/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  <a:tab pos="8686800" algn="l"/>
                <a:tab pos="9144000" algn="l"/>
              </a:tabLst>
            </a:pPr>
            <a:r>
              <a:rPr lang="en-US" sz="1400" dirty="0">
                <a:solidFill>
                  <a:srgbClr val="000000"/>
                </a:solidFill>
              </a:rPr>
              <a:t>Select </a:t>
            </a:r>
            <a:r>
              <a:rPr lang="en-US" sz="1400" dirty="0" err="1">
                <a:solidFill>
                  <a:srgbClr val="000000"/>
                </a:solidFill>
              </a:rPr>
              <a:t>variable_name</a:t>
            </a:r>
            <a:r>
              <a:rPr lang="en-US" sz="1400" dirty="0">
                <a:solidFill>
                  <a:srgbClr val="000000"/>
                </a:solidFill>
              </a:rPr>
              <a:t>, value </a:t>
            </a:r>
          </a:p>
          <a:p>
            <a:pPr algn="l">
              <a:tabLst>
                <a:tab pos="0" algn="l"/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  <a:tab pos="8686800" algn="l"/>
                <a:tab pos="9144000" algn="l"/>
              </a:tabLst>
            </a:pPr>
            <a:r>
              <a:rPr lang="en-US" sz="1400" dirty="0">
                <a:solidFill>
                  <a:srgbClr val="000000"/>
                </a:solidFill>
              </a:rPr>
              <a:t>from </a:t>
            </a:r>
            <a:r>
              <a:rPr lang="en-US" sz="1400" dirty="0" err="1">
                <a:solidFill>
                  <a:srgbClr val="000000"/>
                </a:solidFill>
              </a:rPr>
              <a:t>historical_global_variables</a:t>
            </a:r>
            <a:r>
              <a:rPr lang="en-US" sz="1400" dirty="0">
                <a:solidFill>
                  <a:srgbClr val="000000"/>
                </a:solidFill>
              </a:rPr>
              <a:t> </a:t>
            </a:r>
          </a:p>
          <a:p>
            <a:pPr algn="l">
              <a:tabLst>
                <a:tab pos="0" algn="l"/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  <a:tab pos="8686800" algn="l"/>
                <a:tab pos="9144000" algn="l"/>
              </a:tabLst>
            </a:pPr>
            <a:r>
              <a:rPr lang="en-US" sz="1400" dirty="0">
                <a:solidFill>
                  <a:srgbClr val="000000"/>
                </a:solidFill>
              </a:rPr>
              <a:t>where </a:t>
            </a:r>
            <a:r>
              <a:rPr lang="en-US" sz="1400" dirty="0" err="1">
                <a:solidFill>
                  <a:srgbClr val="000000"/>
                </a:solidFill>
              </a:rPr>
              <a:t>current_flag</a:t>
            </a:r>
            <a:r>
              <a:rPr lang="en-US" sz="1400" dirty="0">
                <a:solidFill>
                  <a:srgbClr val="000000"/>
                </a:solidFill>
              </a:rPr>
              <a:t>=1</a:t>
            </a:r>
          </a:p>
        </p:txBody>
      </p:sp>
      <p:sp>
        <p:nvSpPr>
          <p:cNvPr id="7" name="Text Box 5"/>
          <p:cNvSpPr txBox="1">
            <a:spLocks noChangeArrowheads="1"/>
          </p:cNvSpPr>
          <p:nvPr/>
        </p:nvSpPr>
        <p:spPr bwMode="auto">
          <a:xfrm>
            <a:off x="469900" y="2276475"/>
            <a:ext cx="8113713" cy="88265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lIns="38160" tIns="106200" rIns="38160" bIns="38160"/>
          <a:lstStyle/>
          <a:p>
            <a:pPr marL="679450" indent="-341313" algn="l">
              <a:lnSpc>
                <a:spcPct val="73000"/>
              </a:lnSpc>
              <a:spcBef>
                <a:spcPts val="1600"/>
              </a:spcBef>
              <a:tabLst>
                <a:tab pos="679450" algn="l"/>
                <a:tab pos="792163" algn="l"/>
                <a:tab pos="1249363" algn="l"/>
                <a:tab pos="1706563" algn="l"/>
                <a:tab pos="2163763" algn="l"/>
                <a:tab pos="2620963" algn="l"/>
                <a:tab pos="3078163" algn="l"/>
                <a:tab pos="3535363" algn="l"/>
                <a:tab pos="3992563" algn="l"/>
                <a:tab pos="4449763" algn="l"/>
                <a:tab pos="4906963" algn="l"/>
                <a:tab pos="5364163" algn="l"/>
                <a:tab pos="5821363" algn="l"/>
                <a:tab pos="6278563" algn="l"/>
                <a:tab pos="6735763" algn="l"/>
                <a:tab pos="7192963" algn="l"/>
                <a:tab pos="7650163" algn="l"/>
                <a:tab pos="8107363" algn="l"/>
                <a:tab pos="8564563" algn="l"/>
                <a:tab pos="9021763" algn="l"/>
                <a:tab pos="9478963" algn="l"/>
              </a:tabLst>
            </a:pPr>
            <a:r>
              <a:rPr lang="en-US" sz="2000" dirty="0">
                <a:solidFill>
                  <a:srgbClr val="000000"/>
                </a:solidFill>
                <a:latin typeface="Trebuchet MS" pitchFamily="34" charset="0"/>
              </a:rPr>
              <a:t>Historical changes for </a:t>
            </a:r>
            <a:r>
              <a:rPr lang="en-US" sz="2000" dirty="0" err="1">
                <a:solidFill>
                  <a:srgbClr val="000000"/>
                </a:solidFill>
                <a:latin typeface="Trebuchet MS" pitchFamily="34" charset="0"/>
              </a:rPr>
              <a:t>auto_increment_increment</a:t>
            </a:r>
            <a:endParaRPr lang="en-US" sz="2000" dirty="0">
              <a:solidFill>
                <a:srgbClr val="000000"/>
              </a:solidFill>
              <a:latin typeface="Trebuchet MS" pitchFamily="34" charset="0"/>
            </a:endParaRPr>
          </a:p>
          <a:p>
            <a:pPr marL="679450" indent="-341313">
              <a:lnSpc>
                <a:spcPct val="73000"/>
              </a:lnSpc>
              <a:spcBef>
                <a:spcPts val="1600"/>
              </a:spcBef>
              <a:tabLst>
                <a:tab pos="679450" algn="l"/>
                <a:tab pos="792163" algn="l"/>
                <a:tab pos="1249363" algn="l"/>
                <a:tab pos="1706563" algn="l"/>
                <a:tab pos="2163763" algn="l"/>
                <a:tab pos="2620963" algn="l"/>
                <a:tab pos="3078163" algn="l"/>
                <a:tab pos="3535363" algn="l"/>
                <a:tab pos="3992563" algn="l"/>
                <a:tab pos="4449763" algn="l"/>
                <a:tab pos="4906963" algn="l"/>
                <a:tab pos="5364163" algn="l"/>
                <a:tab pos="5821363" algn="l"/>
                <a:tab pos="6278563" algn="l"/>
                <a:tab pos="6735763" algn="l"/>
                <a:tab pos="7192963" algn="l"/>
                <a:tab pos="7650163" algn="l"/>
                <a:tab pos="8107363" algn="l"/>
                <a:tab pos="8564563" algn="l"/>
                <a:tab pos="9021763" algn="l"/>
                <a:tab pos="9478963" algn="l"/>
              </a:tabLst>
            </a:pPr>
            <a:endParaRPr lang="en-US" sz="2000" dirty="0">
              <a:solidFill>
                <a:srgbClr val="000000"/>
              </a:solidFill>
              <a:latin typeface="Trebuchet MS" pitchFamily="34" charset="0"/>
            </a:endParaRPr>
          </a:p>
        </p:txBody>
      </p:sp>
      <p:sp>
        <p:nvSpPr>
          <p:cNvPr id="8" name="Text Box 4"/>
          <p:cNvSpPr txBox="1">
            <a:spLocks noChangeArrowheads="1"/>
          </p:cNvSpPr>
          <p:nvPr/>
        </p:nvSpPr>
        <p:spPr bwMode="auto">
          <a:xfrm>
            <a:off x="368300" y="2795588"/>
            <a:ext cx="5567363" cy="942975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lIns="90000" tIns="45000" rIns="90000" bIns="45000"/>
          <a:lstStyle/>
          <a:p>
            <a:pPr marL="741363" lvl="1" indent="-284163" algn="l">
              <a:tabLst>
                <a:tab pos="741363" algn="l"/>
                <a:tab pos="1198563" algn="l"/>
                <a:tab pos="1655763" algn="l"/>
                <a:tab pos="2112963" algn="l"/>
                <a:tab pos="2570163" algn="l"/>
                <a:tab pos="3027363" algn="l"/>
                <a:tab pos="3484563" algn="l"/>
                <a:tab pos="3941763" algn="l"/>
                <a:tab pos="4398963" algn="l"/>
                <a:tab pos="4856163" algn="l"/>
                <a:tab pos="5313363" algn="l"/>
                <a:tab pos="5770563" algn="l"/>
                <a:tab pos="6227763" algn="l"/>
                <a:tab pos="6684963" algn="l"/>
                <a:tab pos="7142163" algn="l"/>
                <a:tab pos="7599363" algn="l"/>
                <a:tab pos="8056563" algn="l"/>
                <a:tab pos="8513763" algn="l"/>
                <a:tab pos="8970963" algn="l"/>
                <a:tab pos="9428163" algn="l"/>
                <a:tab pos="9885363" algn="l"/>
              </a:tabLst>
            </a:pPr>
            <a:r>
              <a:rPr lang="en-US" sz="1400" dirty="0">
                <a:solidFill>
                  <a:srgbClr val="000000"/>
                </a:solidFill>
              </a:rPr>
              <a:t>Select value, </a:t>
            </a:r>
            <a:r>
              <a:rPr lang="en-US" sz="1400" dirty="0" err="1">
                <a:solidFill>
                  <a:srgbClr val="000000"/>
                </a:solidFill>
              </a:rPr>
              <a:t>row_effective_date</a:t>
            </a:r>
            <a:r>
              <a:rPr lang="en-US" sz="1400" dirty="0">
                <a:solidFill>
                  <a:srgbClr val="000000"/>
                </a:solidFill>
              </a:rPr>
              <a:t>, </a:t>
            </a:r>
            <a:r>
              <a:rPr lang="en-US" sz="1400" dirty="0" err="1">
                <a:solidFill>
                  <a:srgbClr val="000000"/>
                </a:solidFill>
              </a:rPr>
              <a:t>row_end_date</a:t>
            </a:r>
            <a:r>
              <a:rPr lang="en-US" sz="1400" dirty="0">
                <a:solidFill>
                  <a:srgbClr val="000000"/>
                </a:solidFill>
              </a:rPr>
              <a:t> </a:t>
            </a:r>
          </a:p>
          <a:p>
            <a:pPr marL="741363" lvl="1" indent="-284163" algn="l">
              <a:tabLst>
                <a:tab pos="741363" algn="l"/>
                <a:tab pos="1198563" algn="l"/>
                <a:tab pos="1655763" algn="l"/>
                <a:tab pos="2112963" algn="l"/>
                <a:tab pos="2570163" algn="l"/>
                <a:tab pos="3027363" algn="l"/>
                <a:tab pos="3484563" algn="l"/>
                <a:tab pos="3941763" algn="l"/>
                <a:tab pos="4398963" algn="l"/>
                <a:tab pos="4856163" algn="l"/>
                <a:tab pos="5313363" algn="l"/>
                <a:tab pos="5770563" algn="l"/>
                <a:tab pos="6227763" algn="l"/>
                <a:tab pos="6684963" algn="l"/>
                <a:tab pos="7142163" algn="l"/>
                <a:tab pos="7599363" algn="l"/>
                <a:tab pos="8056563" algn="l"/>
                <a:tab pos="8513763" algn="l"/>
                <a:tab pos="8970963" algn="l"/>
                <a:tab pos="9428163" algn="l"/>
                <a:tab pos="9885363" algn="l"/>
              </a:tabLst>
            </a:pPr>
            <a:r>
              <a:rPr lang="en-US" sz="1400" dirty="0">
                <a:solidFill>
                  <a:srgbClr val="000000"/>
                </a:solidFill>
              </a:rPr>
              <a:t>from </a:t>
            </a:r>
            <a:r>
              <a:rPr lang="en-US" sz="1400" dirty="0" err="1">
                <a:solidFill>
                  <a:srgbClr val="000000"/>
                </a:solidFill>
              </a:rPr>
              <a:t>historical_global_variables</a:t>
            </a:r>
            <a:r>
              <a:rPr lang="en-US" sz="1400" dirty="0">
                <a:solidFill>
                  <a:srgbClr val="000000"/>
                </a:solidFill>
              </a:rPr>
              <a:t> </a:t>
            </a:r>
          </a:p>
          <a:p>
            <a:pPr marL="741363" lvl="1" indent="-284163" algn="l">
              <a:tabLst>
                <a:tab pos="741363" algn="l"/>
                <a:tab pos="1198563" algn="l"/>
                <a:tab pos="1655763" algn="l"/>
                <a:tab pos="2112963" algn="l"/>
                <a:tab pos="2570163" algn="l"/>
                <a:tab pos="3027363" algn="l"/>
                <a:tab pos="3484563" algn="l"/>
                <a:tab pos="3941763" algn="l"/>
                <a:tab pos="4398963" algn="l"/>
                <a:tab pos="4856163" algn="l"/>
                <a:tab pos="5313363" algn="l"/>
                <a:tab pos="5770563" algn="l"/>
                <a:tab pos="6227763" algn="l"/>
                <a:tab pos="6684963" algn="l"/>
                <a:tab pos="7142163" algn="l"/>
                <a:tab pos="7599363" algn="l"/>
                <a:tab pos="8056563" algn="l"/>
                <a:tab pos="8513763" algn="l"/>
                <a:tab pos="8970963" algn="l"/>
                <a:tab pos="9428163" algn="l"/>
                <a:tab pos="9885363" algn="l"/>
              </a:tabLst>
            </a:pPr>
            <a:r>
              <a:rPr lang="en-US" sz="1400" dirty="0">
                <a:solidFill>
                  <a:srgbClr val="000000"/>
                </a:solidFill>
              </a:rPr>
              <a:t>where </a:t>
            </a:r>
            <a:r>
              <a:rPr lang="en-US" sz="1400" dirty="0" err="1">
                <a:solidFill>
                  <a:srgbClr val="000000"/>
                </a:solidFill>
              </a:rPr>
              <a:t>variable_name</a:t>
            </a:r>
            <a:r>
              <a:rPr lang="en-US" sz="1400" dirty="0">
                <a:solidFill>
                  <a:srgbClr val="000000"/>
                </a:solidFill>
              </a:rPr>
              <a:t>='</a:t>
            </a:r>
            <a:r>
              <a:rPr lang="en-US" sz="1400" dirty="0" err="1">
                <a:solidFill>
                  <a:srgbClr val="000000"/>
                </a:solidFill>
              </a:rPr>
              <a:t>auto_increment_increment</a:t>
            </a:r>
            <a:r>
              <a:rPr lang="en-US" sz="1400" dirty="0">
                <a:solidFill>
                  <a:srgbClr val="000000"/>
                </a:solidFill>
              </a:rPr>
              <a:t>' </a:t>
            </a:r>
          </a:p>
          <a:p>
            <a:pPr marL="741363" lvl="1" indent="-284163" algn="l">
              <a:tabLst>
                <a:tab pos="741363" algn="l"/>
                <a:tab pos="1198563" algn="l"/>
                <a:tab pos="1655763" algn="l"/>
                <a:tab pos="2112963" algn="l"/>
                <a:tab pos="2570163" algn="l"/>
                <a:tab pos="3027363" algn="l"/>
                <a:tab pos="3484563" algn="l"/>
                <a:tab pos="3941763" algn="l"/>
                <a:tab pos="4398963" algn="l"/>
                <a:tab pos="4856163" algn="l"/>
                <a:tab pos="5313363" algn="l"/>
                <a:tab pos="5770563" algn="l"/>
                <a:tab pos="6227763" algn="l"/>
                <a:tab pos="6684963" algn="l"/>
                <a:tab pos="7142163" algn="l"/>
                <a:tab pos="7599363" algn="l"/>
                <a:tab pos="8056563" algn="l"/>
                <a:tab pos="8513763" algn="l"/>
                <a:tab pos="8970963" algn="l"/>
                <a:tab pos="9428163" algn="l"/>
                <a:tab pos="9885363" algn="l"/>
              </a:tabLst>
            </a:pPr>
            <a:r>
              <a:rPr lang="en-US" sz="1400" dirty="0">
                <a:solidFill>
                  <a:srgbClr val="000000"/>
                </a:solidFill>
              </a:rPr>
              <a:t>order by </a:t>
            </a:r>
            <a:r>
              <a:rPr lang="en-US" sz="1400" dirty="0" err="1" smtClean="0">
                <a:solidFill>
                  <a:srgbClr val="000000"/>
                </a:solidFill>
              </a:rPr>
              <a:t>row_effective_date</a:t>
            </a:r>
            <a:endParaRPr lang="en-US" sz="1400" dirty="0">
              <a:solidFill>
                <a:srgbClr val="000000"/>
              </a:solidFill>
            </a:endParaRPr>
          </a:p>
        </p:txBody>
      </p:sp>
      <p:sp>
        <p:nvSpPr>
          <p:cNvPr id="9" name="Text Box 6"/>
          <p:cNvSpPr txBox="1">
            <a:spLocks noChangeArrowheads="1"/>
          </p:cNvSpPr>
          <p:nvPr/>
        </p:nvSpPr>
        <p:spPr bwMode="auto">
          <a:xfrm>
            <a:off x="495300" y="3832225"/>
            <a:ext cx="8113713" cy="88265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lIns="38160" tIns="106200" rIns="38160" bIns="38160"/>
          <a:lstStyle/>
          <a:p>
            <a:pPr marL="679450" indent="-341313" algn="l">
              <a:lnSpc>
                <a:spcPct val="73000"/>
              </a:lnSpc>
              <a:spcBef>
                <a:spcPts val="1600"/>
              </a:spcBef>
              <a:tabLst>
                <a:tab pos="679450" algn="l"/>
                <a:tab pos="792163" algn="l"/>
                <a:tab pos="1249363" algn="l"/>
                <a:tab pos="1706563" algn="l"/>
                <a:tab pos="2163763" algn="l"/>
                <a:tab pos="2620963" algn="l"/>
                <a:tab pos="3078163" algn="l"/>
                <a:tab pos="3535363" algn="l"/>
                <a:tab pos="3992563" algn="l"/>
                <a:tab pos="4449763" algn="l"/>
                <a:tab pos="4906963" algn="l"/>
                <a:tab pos="5364163" algn="l"/>
                <a:tab pos="5821363" algn="l"/>
                <a:tab pos="6278563" algn="l"/>
                <a:tab pos="6735763" algn="l"/>
                <a:tab pos="7192963" algn="l"/>
                <a:tab pos="7650163" algn="l"/>
                <a:tab pos="8107363" algn="l"/>
                <a:tab pos="8564563" algn="l"/>
                <a:tab pos="9021763" algn="l"/>
                <a:tab pos="9478963" algn="l"/>
              </a:tabLst>
            </a:pPr>
            <a:r>
              <a:rPr lang="en-US" sz="2000" dirty="0">
                <a:solidFill>
                  <a:srgbClr val="000000"/>
                </a:solidFill>
                <a:latin typeface="Trebuchet MS" pitchFamily="34" charset="0"/>
              </a:rPr>
              <a:t>Show configuration as of 2010-04-10 10:05:00</a:t>
            </a:r>
          </a:p>
          <a:p>
            <a:pPr marL="679450" indent="-341313">
              <a:lnSpc>
                <a:spcPct val="73000"/>
              </a:lnSpc>
              <a:spcBef>
                <a:spcPts val="1600"/>
              </a:spcBef>
              <a:tabLst>
                <a:tab pos="679450" algn="l"/>
                <a:tab pos="792163" algn="l"/>
                <a:tab pos="1249363" algn="l"/>
                <a:tab pos="1706563" algn="l"/>
                <a:tab pos="2163763" algn="l"/>
                <a:tab pos="2620963" algn="l"/>
                <a:tab pos="3078163" algn="l"/>
                <a:tab pos="3535363" algn="l"/>
                <a:tab pos="3992563" algn="l"/>
                <a:tab pos="4449763" algn="l"/>
                <a:tab pos="4906963" algn="l"/>
                <a:tab pos="5364163" algn="l"/>
                <a:tab pos="5821363" algn="l"/>
                <a:tab pos="6278563" algn="l"/>
                <a:tab pos="6735763" algn="l"/>
                <a:tab pos="7192963" algn="l"/>
                <a:tab pos="7650163" algn="l"/>
                <a:tab pos="8107363" algn="l"/>
                <a:tab pos="8564563" algn="l"/>
                <a:tab pos="9021763" algn="l"/>
                <a:tab pos="9478963" algn="l"/>
              </a:tabLst>
            </a:pPr>
            <a:endParaRPr lang="en-US" sz="2000" dirty="0">
              <a:solidFill>
                <a:srgbClr val="000000"/>
              </a:solidFill>
              <a:latin typeface="Trebuchet MS" pitchFamily="34" charset="0"/>
            </a:endParaRPr>
          </a:p>
        </p:txBody>
      </p:sp>
      <p:sp>
        <p:nvSpPr>
          <p:cNvPr id="10" name="Text Box 7"/>
          <p:cNvSpPr txBox="1">
            <a:spLocks noChangeArrowheads="1"/>
          </p:cNvSpPr>
          <p:nvPr/>
        </p:nvSpPr>
        <p:spPr bwMode="auto">
          <a:xfrm>
            <a:off x="398463" y="4294188"/>
            <a:ext cx="8218487" cy="942975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lIns="90000" tIns="45000" rIns="90000" bIns="45000"/>
          <a:lstStyle/>
          <a:p>
            <a:pPr marL="741363" lvl="1" indent="-284163" algn="l">
              <a:tabLst>
                <a:tab pos="741363" algn="l"/>
                <a:tab pos="1198563" algn="l"/>
                <a:tab pos="1655763" algn="l"/>
                <a:tab pos="2112963" algn="l"/>
                <a:tab pos="2570163" algn="l"/>
                <a:tab pos="3027363" algn="l"/>
                <a:tab pos="3484563" algn="l"/>
                <a:tab pos="3941763" algn="l"/>
                <a:tab pos="4398963" algn="l"/>
                <a:tab pos="4856163" algn="l"/>
                <a:tab pos="5313363" algn="l"/>
                <a:tab pos="5770563" algn="l"/>
                <a:tab pos="6227763" algn="l"/>
                <a:tab pos="6684963" algn="l"/>
                <a:tab pos="7142163" algn="l"/>
                <a:tab pos="7599363" algn="l"/>
                <a:tab pos="8056563" algn="l"/>
                <a:tab pos="8513763" algn="l"/>
                <a:tab pos="8970963" algn="l"/>
                <a:tab pos="9428163" algn="l"/>
                <a:tab pos="9885363" algn="l"/>
              </a:tabLst>
            </a:pPr>
            <a:r>
              <a:rPr lang="en-US" sz="1400" dirty="0">
                <a:solidFill>
                  <a:srgbClr val="000000"/>
                </a:solidFill>
              </a:rPr>
              <a:t>Select </a:t>
            </a:r>
            <a:r>
              <a:rPr lang="en-US" sz="1400" dirty="0" err="1">
                <a:solidFill>
                  <a:srgbClr val="000000"/>
                </a:solidFill>
              </a:rPr>
              <a:t>variable_name</a:t>
            </a:r>
            <a:r>
              <a:rPr lang="en-US" sz="1400" dirty="0">
                <a:solidFill>
                  <a:srgbClr val="000000"/>
                </a:solidFill>
              </a:rPr>
              <a:t>, value </a:t>
            </a:r>
          </a:p>
          <a:p>
            <a:pPr marL="741363" lvl="1" indent="-284163" algn="l">
              <a:tabLst>
                <a:tab pos="741363" algn="l"/>
                <a:tab pos="1198563" algn="l"/>
                <a:tab pos="1655763" algn="l"/>
                <a:tab pos="2112963" algn="l"/>
                <a:tab pos="2570163" algn="l"/>
                <a:tab pos="3027363" algn="l"/>
                <a:tab pos="3484563" algn="l"/>
                <a:tab pos="3941763" algn="l"/>
                <a:tab pos="4398963" algn="l"/>
                <a:tab pos="4856163" algn="l"/>
                <a:tab pos="5313363" algn="l"/>
                <a:tab pos="5770563" algn="l"/>
                <a:tab pos="6227763" algn="l"/>
                <a:tab pos="6684963" algn="l"/>
                <a:tab pos="7142163" algn="l"/>
                <a:tab pos="7599363" algn="l"/>
                <a:tab pos="8056563" algn="l"/>
                <a:tab pos="8513763" algn="l"/>
                <a:tab pos="8970963" algn="l"/>
                <a:tab pos="9428163" algn="l"/>
                <a:tab pos="9885363" algn="l"/>
              </a:tabLst>
            </a:pPr>
            <a:r>
              <a:rPr lang="en-US" sz="1400" dirty="0">
                <a:solidFill>
                  <a:srgbClr val="000000"/>
                </a:solidFill>
              </a:rPr>
              <a:t>from </a:t>
            </a:r>
            <a:r>
              <a:rPr lang="en-US" sz="1400" dirty="0" err="1">
                <a:solidFill>
                  <a:srgbClr val="000000"/>
                </a:solidFill>
              </a:rPr>
              <a:t>historical_global_variables</a:t>
            </a:r>
            <a:r>
              <a:rPr lang="en-US" sz="1400" dirty="0">
                <a:solidFill>
                  <a:srgbClr val="000000"/>
                </a:solidFill>
              </a:rPr>
              <a:t> </a:t>
            </a:r>
          </a:p>
          <a:p>
            <a:pPr marL="741363" lvl="1" indent="-284163" algn="l">
              <a:tabLst>
                <a:tab pos="741363" algn="l"/>
                <a:tab pos="1198563" algn="l"/>
                <a:tab pos="1655763" algn="l"/>
                <a:tab pos="2112963" algn="l"/>
                <a:tab pos="2570163" algn="l"/>
                <a:tab pos="3027363" algn="l"/>
                <a:tab pos="3484563" algn="l"/>
                <a:tab pos="3941763" algn="l"/>
                <a:tab pos="4398963" algn="l"/>
                <a:tab pos="4856163" algn="l"/>
                <a:tab pos="5313363" algn="l"/>
                <a:tab pos="5770563" algn="l"/>
                <a:tab pos="6227763" algn="l"/>
                <a:tab pos="6684963" algn="l"/>
                <a:tab pos="7142163" algn="l"/>
                <a:tab pos="7599363" algn="l"/>
                <a:tab pos="8056563" algn="l"/>
                <a:tab pos="8513763" algn="l"/>
                <a:tab pos="8970963" algn="l"/>
                <a:tab pos="9428163" algn="l"/>
                <a:tab pos="9885363" algn="l"/>
              </a:tabLst>
            </a:pPr>
            <a:r>
              <a:rPr lang="en-US" sz="1400" dirty="0">
                <a:solidFill>
                  <a:srgbClr val="000000"/>
                </a:solidFill>
              </a:rPr>
              <a:t>where '2010-04-10 10:05:00' between </a:t>
            </a:r>
            <a:r>
              <a:rPr lang="en-US" sz="1400" dirty="0" err="1">
                <a:solidFill>
                  <a:srgbClr val="000000"/>
                </a:solidFill>
              </a:rPr>
              <a:t>row_effective_date</a:t>
            </a:r>
            <a:r>
              <a:rPr lang="en-US" sz="1400" dirty="0">
                <a:solidFill>
                  <a:srgbClr val="000000"/>
                </a:solidFill>
              </a:rPr>
              <a:t> and </a:t>
            </a:r>
            <a:r>
              <a:rPr lang="en-US" sz="1400" dirty="0" err="1">
                <a:solidFill>
                  <a:srgbClr val="000000"/>
                </a:solidFill>
              </a:rPr>
              <a:t>row_end_date</a:t>
            </a:r>
            <a:endParaRPr lang="en-US" sz="1400" dirty="0">
              <a:solidFill>
                <a:srgbClr val="000000"/>
              </a:solidFill>
            </a:endParaRPr>
          </a:p>
          <a:p>
            <a:pPr marL="741363" lvl="1" indent="-284163" algn="l">
              <a:tabLst>
                <a:tab pos="741363" algn="l"/>
                <a:tab pos="1198563" algn="l"/>
                <a:tab pos="1655763" algn="l"/>
                <a:tab pos="2112963" algn="l"/>
                <a:tab pos="2570163" algn="l"/>
                <a:tab pos="3027363" algn="l"/>
                <a:tab pos="3484563" algn="l"/>
                <a:tab pos="3941763" algn="l"/>
                <a:tab pos="4398963" algn="l"/>
                <a:tab pos="4856163" algn="l"/>
                <a:tab pos="5313363" algn="l"/>
                <a:tab pos="5770563" algn="l"/>
                <a:tab pos="6227763" algn="l"/>
                <a:tab pos="6684963" algn="l"/>
                <a:tab pos="7142163" algn="l"/>
                <a:tab pos="7599363" algn="l"/>
                <a:tab pos="8056563" algn="l"/>
                <a:tab pos="8513763" algn="l"/>
                <a:tab pos="8970963" algn="l"/>
                <a:tab pos="9428163" algn="l"/>
                <a:tab pos="9885363" algn="l"/>
              </a:tabLst>
            </a:pPr>
            <a:r>
              <a:rPr lang="en-US" sz="1400" dirty="0">
                <a:solidFill>
                  <a:srgbClr val="000000"/>
                </a:solidFill>
              </a:rPr>
              <a:t>order by </a:t>
            </a:r>
            <a:r>
              <a:rPr lang="en-US" sz="1400" dirty="0" err="1">
                <a:solidFill>
                  <a:srgbClr val="000000"/>
                </a:solidFill>
              </a:rPr>
              <a:t>variable_name</a:t>
            </a:r>
            <a:endParaRPr lang="en-US" sz="1400" dirty="0">
              <a:solidFill>
                <a:srgbClr val="000000"/>
              </a:solidFill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SCD-Type 2 – Queries</a:t>
            </a:r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9C27224-761B-40AA-BB01-172CDBAC516A}" type="slidenum">
              <a:rPr lang="en-US" smtClean="0"/>
              <a:pPr/>
              <a:t>24</a:t>
            </a:fld>
            <a:endParaRPr lang="en-US"/>
          </a:p>
        </p:txBody>
      </p:sp>
      <p:sp>
        <p:nvSpPr>
          <p:cNvPr id="5" name="Rectangle 2"/>
          <p:cNvSpPr txBox="1">
            <a:spLocks noChangeArrowheads="1"/>
          </p:cNvSpPr>
          <p:nvPr/>
        </p:nvSpPr>
        <p:spPr bwMode="auto">
          <a:xfrm>
            <a:off x="457200" y="1041400"/>
            <a:ext cx="8113713" cy="11049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vert="horz" wrap="square" lIns="38100" tIns="38100" rIns="38100" bIns="38100" numCol="1" anchor="t" anchorCtr="0" compatLnSpc="1">
            <a:prstTxWarp prst="textNoShape">
              <a:avLst/>
            </a:prstTxWarp>
          </a:bodyPr>
          <a:lstStyle/>
          <a:p>
            <a:pPr marL="679450" marR="0" lvl="0" indent="-341313" algn="l" defTabSz="914400" rtl="0" eaLnBrk="1" fontAlgn="base" latinLnBrk="0" hangingPunct="1">
              <a:lnSpc>
                <a:spcPct val="70000"/>
              </a:lnSpc>
              <a:spcBef>
                <a:spcPts val="1600"/>
              </a:spcBef>
              <a:spcAft>
                <a:spcPct val="0"/>
              </a:spcAft>
              <a:buClrTx/>
              <a:buSzTx/>
              <a:buFontTx/>
              <a:buNone/>
              <a:tabLst>
                <a:tab pos="679450" algn="l"/>
                <a:tab pos="792163" algn="l"/>
                <a:tab pos="1249363" algn="l"/>
                <a:tab pos="1706563" algn="l"/>
                <a:tab pos="2163763" algn="l"/>
                <a:tab pos="2620963" algn="l"/>
                <a:tab pos="3078163" algn="l"/>
                <a:tab pos="3535363" algn="l"/>
                <a:tab pos="3992563" algn="l"/>
                <a:tab pos="4449763" algn="l"/>
                <a:tab pos="4906963" algn="l"/>
                <a:tab pos="5364163" algn="l"/>
                <a:tab pos="5821363" algn="l"/>
                <a:tab pos="6278563" algn="l"/>
                <a:tab pos="6735763" algn="l"/>
                <a:tab pos="7192963" algn="l"/>
                <a:tab pos="7650163" algn="l"/>
                <a:tab pos="8107363" algn="l"/>
                <a:tab pos="8564563" algn="l"/>
                <a:tab pos="9021763" algn="l"/>
                <a:tab pos="9478963" algn="l"/>
              </a:tabLst>
              <a:defRPr/>
            </a:pPr>
            <a:r>
              <a:rPr kumimoji="0" lang="en-US" sz="20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  <a:sym typeface="Trebuchet MS" charset="0"/>
              </a:rPr>
              <a:t>Show what's new since the 2010-04-10 10:05:00 maintenance window</a:t>
            </a:r>
          </a:p>
          <a:p>
            <a:pPr marL="679450" marR="0" lvl="0" indent="-341313" algn="l" defTabSz="914400" rtl="0" eaLnBrk="1" fontAlgn="base" latinLnBrk="0" hangingPunct="1">
              <a:lnSpc>
                <a:spcPct val="70000"/>
              </a:lnSpc>
              <a:spcBef>
                <a:spcPts val="1600"/>
              </a:spcBef>
              <a:spcAft>
                <a:spcPct val="0"/>
              </a:spcAft>
              <a:buClrTx/>
              <a:buSzTx/>
              <a:buFont typeface="Times New Roman" pitchFamily="18" charset="0"/>
              <a:buNone/>
              <a:tabLst>
                <a:tab pos="679450" algn="l"/>
                <a:tab pos="792163" algn="l"/>
                <a:tab pos="1249363" algn="l"/>
                <a:tab pos="1706563" algn="l"/>
                <a:tab pos="2163763" algn="l"/>
                <a:tab pos="2620963" algn="l"/>
                <a:tab pos="3078163" algn="l"/>
                <a:tab pos="3535363" algn="l"/>
                <a:tab pos="3992563" algn="l"/>
                <a:tab pos="4449763" algn="l"/>
                <a:tab pos="4906963" algn="l"/>
                <a:tab pos="5364163" algn="l"/>
                <a:tab pos="5821363" algn="l"/>
                <a:tab pos="6278563" algn="l"/>
                <a:tab pos="6735763" algn="l"/>
                <a:tab pos="7192963" algn="l"/>
                <a:tab pos="7650163" algn="l"/>
                <a:tab pos="8107363" algn="l"/>
                <a:tab pos="8564563" algn="l"/>
                <a:tab pos="9021763" algn="l"/>
                <a:tab pos="9478963" algn="l"/>
              </a:tabLst>
              <a:defRPr/>
            </a:pPr>
            <a:endParaRPr kumimoji="0" lang="en-US" sz="2000" b="0" i="0" u="none" strike="noStrike" kern="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  <a:sym typeface="Trebuchet MS" charset="0"/>
            </a:endParaRPr>
          </a:p>
        </p:txBody>
      </p:sp>
      <p:sp>
        <p:nvSpPr>
          <p:cNvPr id="6" name="Text Box 3"/>
          <p:cNvSpPr txBox="1">
            <a:spLocks noChangeArrowheads="1"/>
          </p:cNvSpPr>
          <p:nvPr/>
        </p:nvSpPr>
        <p:spPr bwMode="auto">
          <a:xfrm>
            <a:off x="385763" y="1762125"/>
            <a:ext cx="8218487" cy="942975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lIns="90000" tIns="45000" rIns="90000" bIns="45000"/>
          <a:lstStyle/>
          <a:p>
            <a:pPr marL="741363" lvl="1" indent="-284163" algn="l">
              <a:tabLst>
                <a:tab pos="741363" algn="l"/>
                <a:tab pos="1198563" algn="l"/>
                <a:tab pos="1655763" algn="l"/>
                <a:tab pos="2112963" algn="l"/>
                <a:tab pos="2570163" algn="l"/>
                <a:tab pos="3027363" algn="l"/>
                <a:tab pos="3484563" algn="l"/>
                <a:tab pos="3941763" algn="l"/>
                <a:tab pos="4398963" algn="l"/>
                <a:tab pos="4856163" algn="l"/>
                <a:tab pos="5313363" algn="l"/>
                <a:tab pos="5770563" algn="l"/>
                <a:tab pos="6227763" algn="l"/>
                <a:tab pos="6684963" algn="l"/>
                <a:tab pos="7142163" algn="l"/>
                <a:tab pos="7599363" algn="l"/>
                <a:tab pos="8056563" algn="l"/>
                <a:tab pos="8513763" algn="l"/>
                <a:tab pos="8970963" algn="l"/>
                <a:tab pos="9428163" algn="l"/>
                <a:tab pos="9885363" algn="l"/>
              </a:tabLst>
            </a:pPr>
            <a:r>
              <a:rPr lang="en-US" sz="1400" dirty="0">
                <a:solidFill>
                  <a:srgbClr val="000000"/>
                </a:solidFill>
              </a:rPr>
              <a:t>Select </a:t>
            </a:r>
            <a:r>
              <a:rPr lang="en-US" sz="1400" dirty="0" err="1">
                <a:solidFill>
                  <a:srgbClr val="000000"/>
                </a:solidFill>
              </a:rPr>
              <a:t>variable_name</a:t>
            </a:r>
            <a:r>
              <a:rPr lang="en-US" sz="1400" dirty="0">
                <a:solidFill>
                  <a:srgbClr val="000000"/>
                </a:solidFill>
              </a:rPr>
              <a:t>, value </a:t>
            </a:r>
          </a:p>
          <a:p>
            <a:pPr marL="741363" lvl="1" indent="-284163" algn="l">
              <a:tabLst>
                <a:tab pos="741363" algn="l"/>
                <a:tab pos="1198563" algn="l"/>
                <a:tab pos="1655763" algn="l"/>
                <a:tab pos="2112963" algn="l"/>
                <a:tab pos="2570163" algn="l"/>
                <a:tab pos="3027363" algn="l"/>
                <a:tab pos="3484563" algn="l"/>
                <a:tab pos="3941763" algn="l"/>
                <a:tab pos="4398963" algn="l"/>
                <a:tab pos="4856163" algn="l"/>
                <a:tab pos="5313363" algn="l"/>
                <a:tab pos="5770563" algn="l"/>
                <a:tab pos="6227763" algn="l"/>
                <a:tab pos="6684963" algn="l"/>
                <a:tab pos="7142163" algn="l"/>
                <a:tab pos="7599363" algn="l"/>
                <a:tab pos="8056563" algn="l"/>
                <a:tab pos="8513763" algn="l"/>
                <a:tab pos="8970963" algn="l"/>
                <a:tab pos="9428163" algn="l"/>
                <a:tab pos="9885363" algn="l"/>
              </a:tabLst>
            </a:pPr>
            <a:r>
              <a:rPr lang="en-US" sz="1400" dirty="0">
                <a:solidFill>
                  <a:srgbClr val="000000"/>
                </a:solidFill>
              </a:rPr>
              <a:t>from </a:t>
            </a:r>
            <a:r>
              <a:rPr lang="en-US" sz="1400" dirty="0" err="1">
                <a:solidFill>
                  <a:srgbClr val="000000"/>
                </a:solidFill>
              </a:rPr>
              <a:t>historical_global_variables</a:t>
            </a:r>
            <a:r>
              <a:rPr lang="en-US" sz="1400" dirty="0">
                <a:solidFill>
                  <a:srgbClr val="000000"/>
                </a:solidFill>
              </a:rPr>
              <a:t> </a:t>
            </a:r>
          </a:p>
          <a:p>
            <a:pPr marL="741363" lvl="1" indent="-284163" algn="l">
              <a:tabLst>
                <a:tab pos="741363" algn="l"/>
                <a:tab pos="1198563" algn="l"/>
                <a:tab pos="1655763" algn="l"/>
                <a:tab pos="2112963" algn="l"/>
                <a:tab pos="2570163" algn="l"/>
                <a:tab pos="3027363" algn="l"/>
                <a:tab pos="3484563" algn="l"/>
                <a:tab pos="3941763" algn="l"/>
                <a:tab pos="4398963" algn="l"/>
                <a:tab pos="4856163" algn="l"/>
                <a:tab pos="5313363" algn="l"/>
                <a:tab pos="5770563" algn="l"/>
                <a:tab pos="6227763" algn="l"/>
                <a:tab pos="6684963" algn="l"/>
                <a:tab pos="7142163" algn="l"/>
                <a:tab pos="7599363" algn="l"/>
                <a:tab pos="8056563" algn="l"/>
                <a:tab pos="8513763" algn="l"/>
                <a:tab pos="8970963" algn="l"/>
                <a:tab pos="9428163" algn="l"/>
                <a:tab pos="9885363" algn="l"/>
              </a:tabLst>
            </a:pPr>
            <a:r>
              <a:rPr lang="en-US" sz="1400" dirty="0">
                <a:solidFill>
                  <a:srgbClr val="000000"/>
                </a:solidFill>
              </a:rPr>
              <a:t>where </a:t>
            </a:r>
            <a:r>
              <a:rPr lang="en-US" sz="1400" dirty="0" err="1">
                <a:solidFill>
                  <a:srgbClr val="000000"/>
                </a:solidFill>
              </a:rPr>
              <a:t>row_effective_date</a:t>
            </a:r>
            <a:r>
              <a:rPr lang="en-US" sz="1400" dirty="0">
                <a:solidFill>
                  <a:srgbClr val="000000"/>
                </a:solidFill>
              </a:rPr>
              <a:t> &gt;='2010-04-10 10:05:00'  and </a:t>
            </a:r>
            <a:r>
              <a:rPr lang="en-US" sz="1400" dirty="0" err="1">
                <a:solidFill>
                  <a:srgbClr val="000000"/>
                </a:solidFill>
              </a:rPr>
              <a:t>current_flag</a:t>
            </a:r>
            <a:r>
              <a:rPr lang="en-US" sz="1400" dirty="0">
                <a:solidFill>
                  <a:srgbClr val="000000"/>
                </a:solidFill>
              </a:rPr>
              <a:t>=1</a:t>
            </a:r>
          </a:p>
          <a:p>
            <a:pPr marL="741363" lvl="1" indent="-284163" algn="l">
              <a:tabLst>
                <a:tab pos="741363" algn="l"/>
                <a:tab pos="1198563" algn="l"/>
                <a:tab pos="1655763" algn="l"/>
                <a:tab pos="2112963" algn="l"/>
                <a:tab pos="2570163" algn="l"/>
                <a:tab pos="3027363" algn="l"/>
                <a:tab pos="3484563" algn="l"/>
                <a:tab pos="3941763" algn="l"/>
                <a:tab pos="4398963" algn="l"/>
                <a:tab pos="4856163" algn="l"/>
                <a:tab pos="5313363" algn="l"/>
                <a:tab pos="5770563" algn="l"/>
                <a:tab pos="6227763" algn="l"/>
                <a:tab pos="6684963" algn="l"/>
                <a:tab pos="7142163" algn="l"/>
                <a:tab pos="7599363" algn="l"/>
                <a:tab pos="8056563" algn="l"/>
                <a:tab pos="8513763" algn="l"/>
                <a:tab pos="8970963" algn="l"/>
                <a:tab pos="9428163" algn="l"/>
                <a:tab pos="9885363" algn="l"/>
              </a:tabLst>
            </a:pPr>
            <a:r>
              <a:rPr lang="en-US" sz="1400" dirty="0">
                <a:solidFill>
                  <a:srgbClr val="000000"/>
                </a:solidFill>
              </a:rPr>
              <a:t>order by </a:t>
            </a:r>
            <a:r>
              <a:rPr lang="en-US" sz="1400" dirty="0" err="1">
                <a:solidFill>
                  <a:srgbClr val="000000"/>
                </a:solidFill>
              </a:rPr>
              <a:t>variable_name</a:t>
            </a:r>
            <a:r>
              <a:rPr lang="en-US" sz="1400" dirty="0">
                <a:solidFill>
                  <a:srgbClr val="000000"/>
                </a:solidFill>
              </a:rPr>
              <a:t>;</a:t>
            </a:r>
          </a:p>
        </p:txBody>
      </p:sp>
      <p:sp>
        <p:nvSpPr>
          <p:cNvPr id="7" name="Text Box 5"/>
          <p:cNvSpPr txBox="1">
            <a:spLocks noChangeArrowheads="1"/>
          </p:cNvSpPr>
          <p:nvPr/>
        </p:nvSpPr>
        <p:spPr bwMode="auto">
          <a:xfrm>
            <a:off x="482600" y="2778125"/>
            <a:ext cx="8113713" cy="11049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lIns="38160" tIns="106200" rIns="38160" bIns="38160"/>
          <a:lstStyle/>
          <a:p>
            <a:pPr marL="679450" indent="-341313" algn="l">
              <a:lnSpc>
                <a:spcPct val="73000"/>
              </a:lnSpc>
              <a:spcBef>
                <a:spcPts val="1600"/>
              </a:spcBef>
              <a:tabLst>
                <a:tab pos="679450" algn="l"/>
                <a:tab pos="792163" algn="l"/>
                <a:tab pos="1249363" algn="l"/>
                <a:tab pos="1706563" algn="l"/>
                <a:tab pos="2163763" algn="l"/>
                <a:tab pos="2620963" algn="l"/>
                <a:tab pos="3078163" algn="l"/>
                <a:tab pos="3535363" algn="l"/>
                <a:tab pos="3992563" algn="l"/>
                <a:tab pos="4449763" algn="l"/>
                <a:tab pos="4906963" algn="l"/>
                <a:tab pos="5364163" algn="l"/>
                <a:tab pos="5821363" algn="l"/>
                <a:tab pos="6278563" algn="l"/>
                <a:tab pos="6735763" algn="l"/>
                <a:tab pos="7192963" algn="l"/>
                <a:tab pos="7650163" algn="l"/>
                <a:tab pos="8107363" algn="l"/>
                <a:tab pos="8564563" algn="l"/>
                <a:tab pos="9021763" algn="l"/>
                <a:tab pos="9478963" algn="l"/>
              </a:tabLst>
            </a:pPr>
            <a:r>
              <a:rPr lang="en-US" sz="2000" dirty="0">
                <a:solidFill>
                  <a:srgbClr val="000000"/>
                </a:solidFill>
                <a:latin typeface="Trebuchet MS" pitchFamily="34" charset="0"/>
              </a:rPr>
              <a:t>Show what's been deprecated/removed since the 2010-04-10 10:05:00 maintenance window</a:t>
            </a:r>
          </a:p>
          <a:p>
            <a:pPr marL="679450" indent="-341313">
              <a:lnSpc>
                <a:spcPct val="73000"/>
              </a:lnSpc>
              <a:spcBef>
                <a:spcPts val="1600"/>
              </a:spcBef>
              <a:tabLst>
                <a:tab pos="679450" algn="l"/>
                <a:tab pos="792163" algn="l"/>
                <a:tab pos="1249363" algn="l"/>
                <a:tab pos="1706563" algn="l"/>
                <a:tab pos="2163763" algn="l"/>
                <a:tab pos="2620963" algn="l"/>
                <a:tab pos="3078163" algn="l"/>
                <a:tab pos="3535363" algn="l"/>
                <a:tab pos="3992563" algn="l"/>
                <a:tab pos="4449763" algn="l"/>
                <a:tab pos="4906963" algn="l"/>
                <a:tab pos="5364163" algn="l"/>
                <a:tab pos="5821363" algn="l"/>
                <a:tab pos="6278563" algn="l"/>
                <a:tab pos="6735763" algn="l"/>
                <a:tab pos="7192963" algn="l"/>
                <a:tab pos="7650163" algn="l"/>
                <a:tab pos="8107363" algn="l"/>
                <a:tab pos="8564563" algn="l"/>
                <a:tab pos="9021763" algn="l"/>
                <a:tab pos="9478963" algn="l"/>
              </a:tabLst>
            </a:pPr>
            <a:endParaRPr lang="en-US" sz="2000" dirty="0">
              <a:solidFill>
                <a:srgbClr val="000000"/>
              </a:solidFill>
              <a:latin typeface="Trebuchet MS" pitchFamily="34" charset="0"/>
            </a:endParaRPr>
          </a:p>
        </p:txBody>
      </p:sp>
      <p:sp>
        <p:nvSpPr>
          <p:cNvPr id="8" name="Text Box 4"/>
          <p:cNvSpPr txBox="1">
            <a:spLocks noChangeArrowheads="1"/>
          </p:cNvSpPr>
          <p:nvPr/>
        </p:nvSpPr>
        <p:spPr bwMode="auto">
          <a:xfrm>
            <a:off x="392113" y="3592513"/>
            <a:ext cx="8007350" cy="11557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lIns="90000" tIns="45000" rIns="90000" bIns="45000"/>
          <a:lstStyle/>
          <a:p>
            <a:pPr marL="741363" lvl="1" indent="-284163" algn="l">
              <a:tabLst>
                <a:tab pos="741363" algn="l"/>
                <a:tab pos="1198563" algn="l"/>
                <a:tab pos="1655763" algn="l"/>
                <a:tab pos="2112963" algn="l"/>
                <a:tab pos="2570163" algn="l"/>
                <a:tab pos="3027363" algn="l"/>
                <a:tab pos="3484563" algn="l"/>
                <a:tab pos="3941763" algn="l"/>
                <a:tab pos="4398963" algn="l"/>
                <a:tab pos="4856163" algn="l"/>
                <a:tab pos="5313363" algn="l"/>
                <a:tab pos="5770563" algn="l"/>
                <a:tab pos="6227763" algn="l"/>
                <a:tab pos="6684963" algn="l"/>
                <a:tab pos="7142163" algn="l"/>
                <a:tab pos="7599363" algn="l"/>
                <a:tab pos="8056563" algn="l"/>
                <a:tab pos="8513763" algn="l"/>
                <a:tab pos="8970963" algn="l"/>
                <a:tab pos="9428163" algn="l"/>
                <a:tab pos="9885363" algn="l"/>
              </a:tabLst>
            </a:pPr>
            <a:r>
              <a:rPr lang="en-US" sz="1400" dirty="0">
                <a:solidFill>
                  <a:srgbClr val="000000"/>
                </a:solidFill>
              </a:rPr>
              <a:t>Select </a:t>
            </a:r>
            <a:r>
              <a:rPr lang="en-US" sz="1400" dirty="0" err="1">
                <a:solidFill>
                  <a:srgbClr val="000000"/>
                </a:solidFill>
              </a:rPr>
              <a:t>variable_name</a:t>
            </a:r>
            <a:r>
              <a:rPr lang="en-US" sz="1400" dirty="0">
                <a:solidFill>
                  <a:srgbClr val="000000"/>
                </a:solidFill>
              </a:rPr>
              <a:t>, value </a:t>
            </a:r>
          </a:p>
          <a:p>
            <a:pPr marL="741363" lvl="1" indent="-284163" algn="l">
              <a:tabLst>
                <a:tab pos="741363" algn="l"/>
                <a:tab pos="1198563" algn="l"/>
                <a:tab pos="1655763" algn="l"/>
                <a:tab pos="2112963" algn="l"/>
                <a:tab pos="2570163" algn="l"/>
                <a:tab pos="3027363" algn="l"/>
                <a:tab pos="3484563" algn="l"/>
                <a:tab pos="3941763" algn="l"/>
                <a:tab pos="4398963" algn="l"/>
                <a:tab pos="4856163" algn="l"/>
                <a:tab pos="5313363" algn="l"/>
                <a:tab pos="5770563" algn="l"/>
                <a:tab pos="6227763" algn="l"/>
                <a:tab pos="6684963" algn="l"/>
                <a:tab pos="7142163" algn="l"/>
                <a:tab pos="7599363" algn="l"/>
                <a:tab pos="8056563" algn="l"/>
                <a:tab pos="8513763" algn="l"/>
                <a:tab pos="8970963" algn="l"/>
                <a:tab pos="9428163" algn="l"/>
                <a:tab pos="9885363" algn="l"/>
              </a:tabLst>
            </a:pPr>
            <a:r>
              <a:rPr lang="en-US" sz="1400" dirty="0">
                <a:solidFill>
                  <a:srgbClr val="000000"/>
                </a:solidFill>
              </a:rPr>
              <a:t>from </a:t>
            </a:r>
            <a:r>
              <a:rPr lang="en-US" sz="1400" dirty="0" err="1">
                <a:solidFill>
                  <a:srgbClr val="000000"/>
                </a:solidFill>
              </a:rPr>
              <a:t>historical_global_variables</a:t>
            </a:r>
            <a:r>
              <a:rPr lang="en-US" sz="1400" dirty="0">
                <a:solidFill>
                  <a:srgbClr val="000000"/>
                </a:solidFill>
              </a:rPr>
              <a:t> </a:t>
            </a:r>
          </a:p>
          <a:p>
            <a:pPr marL="741363" lvl="1" indent="-284163" algn="l">
              <a:tabLst>
                <a:tab pos="741363" algn="l"/>
                <a:tab pos="1198563" algn="l"/>
                <a:tab pos="1655763" algn="l"/>
                <a:tab pos="2112963" algn="l"/>
                <a:tab pos="2570163" algn="l"/>
                <a:tab pos="3027363" algn="l"/>
                <a:tab pos="3484563" algn="l"/>
                <a:tab pos="3941763" algn="l"/>
                <a:tab pos="4398963" algn="l"/>
                <a:tab pos="4856163" algn="l"/>
                <a:tab pos="5313363" algn="l"/>
                <a:tab pos="5770563" algn="l"/>
                <a:tab pos="6227763" algn="l"/>
                <a:tab pos="6684963" algn="l"/>
                <a:tab pos="7142163" algn="l"/>
                <a:tab pos="7599363" algn="l"/>
                <a:tab pos="8056563" algn="l"/>
                <a:tab pos="8513763" algn="l"/>
                <a:tab pos="8970963" algn="l"/>
                <a:tab pos="9428163" algn="l"/>
                <a:tab pos="9885363" algn="l"/>
              </a:tabLst>
            </a:pPr>
            <a:r>
              <a:rPr lang="en-US" sz="1400" dirty="0">
                <a:solidFill>
                  <a:srgbClr val="000000"/>
                </a:solidFill>
              </a:rPr>
              <a:t>where </a:t>
            </a:r>
            <a:r>
              <a:rPr lang="en-US" sz="1400" dirty="0" err="1">
                <a:solidFill>
                  <a:srgbClr val="000000"/>
                </a:solidFill>
              </a:rPr>
              <a:t>row_end_date</a:t>
            </a:r>
            <a:r>
              <a:rPr lang="en-US" sz="1400" dirty="0">
                <a:solidFill>
                  <a:srgbClr val="000000"/>
                </a:solidFill>
              </a:rPr>
              <a:t> &gt;='2010-04-10 10:05:00'</a:t>
            </a:r>
          </a:p>
          <a:p>
            <a:pPr marL="741363" lvl="1" indent="-284163" algn="l">
              <a:tabLst>
                <a:tab pos="741363" algn="l"/>
                <a:tab pos="1198563" algn="l"/>
                <a:tab pos="1655763" algn="l"/>
                <a:tab pos="2112963" algn="l"/>
                <a:tab pos="2570163" algn="l"/>
                <a:tab pos="3027363" algn="l"/>
                <a:tab pos="3484563" algn="l"/>
                <a:tab pos="3941763" algn="l"/>
                <a:tab pos="4398963" algn="l"/>
                <a:tab pos="4856163" algn="l"/>
                <a:tab pos="5313363" algn="l"/>
                <a:tab pos="5770563" algn="l"/>
                <a:tab pos="6227763" algn="l"/>
                <a:tab pos="6684963" algn="l"/>
                <a:tab pos="7142163" algn="l"/>
                <a:tab pos="7599363" algn="l"/>
                <a:tab pos="8056563" algn="l"/>
                <a:tab pos="8513763" algn="l"/>
                <a:tab pos="8970963" algn="l"/>
                <a:tab pos="9428163" algn="l"/>
                <a:tab pos="9885363" algn="l"/>
              </a:tabLst>
            </a:pPr>
            <a:r>
              <a:rPr lang="en-US" sz="1400" dirty="0">
                <a:solidFill>
                  <a:srgbClr val="000000"/>
                </a:solidFill>
              </a:rPr>
              <a:t>and </a:t>
            </a:r>
            <a:r>
              <a:rPr lang="en-US" sz="1400" dirty="0" err="1">
                <a:solidFill>
                  <a:srgbClr val="000000"/>
                </a:solidFill>
              </a:rPr>
              <a:t>variable_name</a:t>
            </a:r>
            <a:r>
              <a:rPr lang="en-US" sz="1400" dirty="0">
                <a:solidFill>
                  <a:srgbClr val="000000"/>
                </a:solidFill>
              </a:rPr>
              <a:t> not in </a:t>
            </a:r>
          </a:p>
          <a:p>
            <a:pPr marL="741363" lvl="1" indent="-284163" algn="l">
              <a:tabLst>
                <a:tab pos="741363" algn="l"/>
                <a:tab pos="1198563" algn="l"/>
                <a:tab pos="1655763" algn="l"/>
                <a:tab pos="2112963" algn="l"/>
                <a:tab pos="2570163" algn="l"/>
                <a:tab pos="3027363" algn="l"/>
                <a:tab pos="3484563" algn="l"/>
                <a:tab pos="3941763" algn="l"/>
                <a:tab pos="4398963" algn="l"/>
                <a:tab pos="4856163" algn="l"/>
                <a:tab pos="5313363" algn="l"/>
                <a:tab pos="5770563" algn="l"/>
                <a:tab pos="6227763" algn="l"/>
                <a:tab pos="6684963" algn="l"/>
                <a:tab pos="7142163" algn="l"/>
                <a:tab pos="7599363" algn="l"/>
                <a:tab pos="8056563" algn="l"/>
                <a:tab pos="8513763" algn="l"/>
                <a:tab pos="8970963" algn="l"/>
                <a:tab pos="9428163" algn="l"/>
                <a:tab pos="9885363" algn="l"/>
              </a:tabLst>
            </a:pPr>
            <a:r>
              <a:rPr lang="en-US" sz="1400" dirty="0">
                <a:solidFill>
                  <a:srgbClr val="000000"/>
                </a:solidFill>
              </a:rPr>
              <a:t>(select </a:t>
            </a:r>
            <a:r>
              <a:rPr lang="en-US" sz="1400" dirty="0" err="1">
                <a:solidFill>
                  <a:srgbClr val="000000"/>
                </a:solidFill>
              </a:rPr>
              <a:t>variable_name</a:t>
            </a:r>
            <a:r>
              <a:rPr lang="en-US" sz="1400" dirty="0">
                <a:solidFill>
                  <a:srgbClr val="000000"/>
                </a:solidFill>
              </a:rPr>
              <a:t> from </a:t>
            </a:r>
            <a:r>
              <a:rPr lang="en-US" sz="1400" dirty="0" err="1">
                <a:solidFill>
                  <a:srgbClr val="000000"/>
                </a:solidFill>
              </a:rPr>
              <a:t>historical_global_variables</a:t>
            </a:r>
            <a:r>
              <a:rPr lang="en-US" sz="1400" dirty="0">
                <a:solidFill>
                  <a:srgbClr val="000000"/>
                </a:solidFill>
              </a:rPr>
              <a:t> where </a:t>
            </a:r>
            <a:r>
              <a:rPr lang="en-US" sz="1400" dirty="0" err="1">
                <a:solidFill>
                  <a:srgbClr val="000000"/>
                </a:solidFill>
              </a:rPr>
              <a:t>current_flag</a:t>
            </a:r>
            <a:r>
              <a:rPr lang="en-US" sz="1400" dirty="0">
                <a:solidFill>
                  <a:srgbClr val="000000"/>
                </a:solidFill>
              </a:rPr>
              <a:t>=1)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3600" dirty="0" smtClean="0"/>
              <a:t>Job Logging for Stored Procedures</a:t>
            </a:r>
            <a:endParaRPr lang="en-CA" sz="36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Metadata</a:t>
            </a:r>
          </a:p>
          <a:p>
            <a:pPr lvl="1">
              <a:buFont typeface="Arial" pitchFamily="34" charset="0"/>
              <a:buChar char="•"/>
            </a:pPr>
            <a:r>
              <a:rPr lang="en-US" dirty="0" err="1" smtClean="0"/>
              <a:t>job_master</a:t>
            </a:r>
            <a:endParaRPr lang="en-US" dirty="0" smtClean="0"/>
          </a:p>
          <a:p>
            <a:pPr lvl="1">
              <a:buFont typeface="Arial" pitchFamily="34" charset="0"/>
              <a:buChar char="•"/>
            </a:pPr>
            <a:r>
              <a:rPr lang="en-US" dirty="0" err="1" smtClean="0"/>
              <a:t>job_logs</a:t>
            </a:r>
            <a:endParaRPr lang="en-US" dirty="0" smtClean="0"/>
          </a:p>
          <a:p>
            <a:pPr lvl="1">
              <a:buFont typeface="Arial" pitchFamily="34" charset="0"/>
              <a:buChar char="•"/>
            </a:pPr>
            <a:r>
              <a:rPr lang="en-US" dirty="0" err="1" smtClean="0"/>
              <a:t>job_config</a:t>
            </a:r>
            <a:endParaRPr lang="en-US" dirty="0" smtClean="0"/>
          </a:p>
          <a:p>
            <a:r>
              <a:rPr lang="en-US" dirty="0" smtClean="0"/>
              <a:t>Functions and procedures</a:t>
            </a:r>
          </a:p>
          <a:p>
            <a:pPr lvl="1"/>
            <a:r>
              <a:rPr lang="en-US" dirty="0" smtClean="0"/>
              <a:t>add_job</a:t>
            </a:r>
          </a:p>
          <a:p>
            <a:pPr lvl="1"/>
            <a:r>
              <a:rPr lang="en-US" dirty="0" err="1" smtClean="0"/>
              <a:t>add_step</a:t>
            </a:r>
            <a:endParaRPr lang="en-US" dirty="0" smtClean="0"/>
          </a:p>
          <a:p>
            <a:pPr lvl="1"/>
            <a:r>
              <a:rPr lang="en-US" dirty="0" err="1" smtClean="0"/>
              <a:t>update_step</a:t>
            </a:r>
            <a:endParaRPr lang="en-US" dirty="0" smtClean="0"/>
          </a:p>
          <a:p>
            <a:pPr lvl="1"/>
            <a:r>
              <a:rPr lang="en-US" dirty="0" err="1" smtClean="0"/>
              <a:t>complete_job</a:t>
            </a:r>
            <a:endParaRPr lang="en-US" dirty="0" smtClean="0"/>
          </a:p>
          <a:p>
            <a:r>
              <a:rPr lang="en-US" dirty="0" smtClean="0"/>
              <a:t>How to use it</a:t>
            </a:r>
          </a:p>
          <a:p>
            <a:pPr lvl="1">
              <a:buFont typeface="Arial" pitchFamily="34" charset="0"/>
              <a:buChar char="•"/>
            </a:pPr>
            <a:r>
              <a:rPr lang="en-US" dirty="0" smtClean="0"/>
              <a:t>Monitoring</a:t>
            </a:r>
          </a:p>
          <a:p>
            <a:pPr lvl="1">
              <a:buFont typeface="Arial" pitchFamily="34" charset="0"/>
              <a:buChar char="•"/>
            </a:pPr>
            <a:r>
              <a:rPr lang="en-US" dirty="0" smtClean="0"/>
              <a:t>Troubleshooting</a:t>
            </a:r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9C27224-761B-40AA-BB01-172CDBAC516A}" type="slidenum">
              <a:rPr lang="en-US" smtClean="0"/>
              <a:pPr/>
              <a:t>25</a:t>
            </a:fld>
            <a:endParaRPr 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Job Logging – Metadata</a:t>
            </a:r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9C27224-761B-40AA-BB01-172CDBAC516A}" type="slidenum">
              <a:rPr lang="en-US" smtClean="0"/>
              <a:pPr/>
              <a:t>26</a:t>
            </a:fld>
            <a:endParaRPr lang="en-US"/>
          </a:p>
        </p:txBody>
      </p:sp>
      <p:sp>
        <p:nvSpPr>
          <p:cNvPr id="5" name="Rectangle 1"/>
          <p:cNvSpPr>
            <a:spLocks noChangeArrowheads="1"/>
          </p:cNvSpPr>
          <p:nvPr/>
        </p:nvSpPr>
        <p:spPr bwMode="auto">
          <a:xfrm>
            <a:off x="285750" y="857250"/>
            <a:ext cx="4429125" cy="2308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algn="l"/>
            <a:r>
              <a:rPr lang="en-CA" sz="1800" dirty="0">
                <a:solidFill>
                  <a:srgbClr val="000000"/>
                </a:solidFill>
                <a:latin typeface="Arial" charset="0"/>
                <a:cs typeface="Times New Roman" pitchFamily="18" charset="0"/>
              </a:rPr>
              <a:t>create table </a:t>
            </a:r>
            <a:r>
              <a:rPr lang="en-CA" sz="1800" dirty="0" err="1">
                <a:solidFill>
                  <a:srgbClr val="000000"/>
                </a:solidFill>
                <a:latin typeface="Arial" charset="0"/>
                <a:cs typeface="Times New Roman" pitchFamily="18" charset="0"/>
              </a:rPr>
              <a:t>job_master</a:t>
            </a:r>
            <a:r>
              <a:rPr lang="en-CA" sz="1800" dirty="0">
                <a:solidFill>
                  <a:srgbClr val="000000"/>
                </a:solidFill>
                <a:latin typeface="Arial" charset="0"/>
                <a:cs typeface="Times New Roman" pitchFamily="18" charset="0"/>
              </a:rPr>
              <a:t> (</a:t>
            </a:r>
            <a:endParaRPr lang="en-CA" sz="1800" dirty="0">
              <a:solidFill>
                <a:srgbClr val="000000"/>
              </a:solidFill>
            </a:endParaRPr>
          </a:p>
          <a:p>
            <a:pPr algn="l" eaLnBrk="0" hangingPunct="0">
              <a:buClrTx/>
              <a:buSzTx/>
              <a:buFontTx/>
              <a:buNone/>
            </a:pPr>
            <a:r>
              <a:rPr lang="en-CA" sz="1800" dirty="0" err="1">
                <a:solidFill>
                  <a:srgbClr val="000000"/>
                </a:solidFill>
                <a:latin typeface="Arial" charset="0"/>
                <a:cs typeface="Times New Roman" pitchFamily="18" charset="0"/>
              </a:rPr>
              <a:t>job_id</a:t>
            </a:r>
            <a:r>
              <a:rPr lang="en-CA" sz="1800" dirty="0">
                <a:solidFill>
                  <a:srgbClr val="000000"/>
                </a:solidFill>
                <a:latin typeface="Arial" charset="0"/>
                <a:cs typeface="Times New Roman" pitchFamily="18" charset="0"/>
              </a:rPr>
              <a:t> </a:t>
            </a:r>
            <a:r>
              <a:rPr lang="en-CA" sz="1800" dirty="0" err="1">
                <a:solidFill>
                  <a:srgbClr val="000000"/>
                </a:solidFill>
                <a:latin typeface="Arial" charset="0"/>
                <a:cs typeface="Times New Roman" pitchFamily="18" charset="0"/>
              </a:rPr>
              <a:t>bigint</a:t>
            </a:r>
            <a:r>
              <a:rPr lang="en-CA" sz="1800" dirty="0">
                <a:solidFill>
                  <a:srgbClr val="000000"/>
                </a:solidFill>
                <a:latin typeface="Arial" charset="0"/>
                <a:cs typeface="Times New Roman" pitchFamily="18" charset="0"/>
              </a:rPr>
              <a:t> </a:t>
            </a:r>
            <a:r>
              <a:rPr lang="en-CA" sz="1800" dirty="0" err="1">
                <a:solidFill>
                  <a:srgbClr val="000000"/>
                </a:solidFill>
                <a:latin typeface="Arial" charset="0"/>
                <a:cs typeface="Times New Roman" pitchFamily="18" charset="0"/>
              </a:rPr>
              <a:t>auto_increment</a:t>
            </a:r>
            <a:r>
              <a:rPr lang="en-CA" sz="1800" dirty="0">
                <a:solidFill>
                  <a:srgbClr val="000000"/>
                </a:solidFill>
                <a:latin typeface="Arial" charset="0"/>
                <a:cs typeface="Times New Roman" pitchFamily="18" charset="0"/>
              </a:rPr>
              <a:t> primary key,</a:t>
            </a:r>
            <a:endParaRPr lang="en-CA" sz="1800" dirty="0">
              <a:solidFill>
                <a:srgbClr val="000000"/>
              </a:solidFill>
            </a:endParaRPr>
          </a:p>
          <a:p>
            <a:pPr algn="l" eaLnBrk="0" hangingPunct="0">
              <a:buClrTx/>
              <a:buSzTx/>
              <a:buFontTx/>
              <a:buNone/>
            </a:pPr>
            <a:r>
              <a:rPr lang="en-CA" sz="1800" dirty="0" err="1">
                <a:solidFill>
                  <a:srgbClr val="000000"/>
                </a:solidFill>
                <a:latin typeface="Arial" charset="0"/>
                <a:cs typeface="Times New Roman" pitchFamily="18" charset="0"/>
              </a:rPr>
              <a:t>Job_name</a:t>
            </a:r>
            <a:r>
              <a:rPr lang="en-CA" sz="1800" dirty="0">
                <a:solidFill>
                  <a:srgbClr val="000000"/>
                </a:solidFill>
                <a:latin typeface="Arial" charset="0"/>
                <a:cs typeface="Times New Roman" pitchFamily="18" charset="0"/>
              </a:rPr>
              <a:t> </a:t>
            </a:r>
            <a:r>
              <a:rPr lang="en-CA" sz="1800" dirty="0" err="1">
                <a:solidFill>
                  <a:srgbClr val="000000"/>
                </a:solidFill>
                <a:latin typeface="Arial" charset="0"/>
                <a:cs typeface="Times New Roman" pitchFamily="18" charset="0"/>
              </a:rPr>
              <a:t>varchar</a:t>
            </a:r>
            <a:r>
              <a:rPr lang="en-CA" sz="1800" dirty="0">
                <a:solidFill>
                  <a:srgbClr val="000000"/>
                </a:solidFill>
                <a:latin typeface="Arial" charset="0"/>
                <a:cs typeface="Times New Roman" pitchFamily="18" charset="0"/>
              </a:rPr>
              <a:t>(100),</a:t>
            </a:r>
            <a:endParaRPr lang="en-CA" sz="1800" dirty="0">
              <a:solidFill>
                <a:srgbClr val="000000"/>
              </a:solidFill>
            </a:endParaRPr>
          </a:p>
          <a:p>
            <a:pPr algn="l" eaLnBrk="0" hangingPunct="0">
              <a:buClrTx/>
              <a:buSzTx/>
              <a:buFontTx/>
              <a:buNone/>
            </a:pPr>
            <a:r>
              <a:rPr lang="en-CA" sz="1800" dirty="0">
                <a:solidFill>
                  <a:srgbClr val="000000"/>
                </a:solidFill>
                <a:latin typeface="Arial" charset="0"/>
                <a:cs typeface="Times New Roman" pitchFamily="18" charset="0"/>
              </a:rPr>
              <a:t>timestamp </a:t>
            </a:r>
            <a:r>
              <a:rPr lang="en-CA" sz="1800" dirty="0" err="1">
                <a:solidFill>
                  <a:srgbClr val="000000"/>
                </a:solidFill>
                <a:latin typeface="Arial" charset="0"/>
                <a:cs typeface="Times New Roman" pitchFamily="18" charset="0"/>
              </a:rPr>
              <a:t>timestamp</a:t>
            </a:r>
            <a:r>
              <a:rPr lang="en-CA" sz="1800" dirty="0">
                <a:solidFill>
                  <a:srgbClr val="000000"/>
                </a:solidFill>
                <a:latin typeface="Arial" charset="0"/>
                <a:cs typeface="Times New Roman" pitchFamily="18" charset="0"/>
              </a:rPr>
              <a:t> ,</a:t>
            </a:r>
            <a:endParaRPr lang="en-CA" sz="1800" dirty="0">
              <a:solidFill>
                <a:srgbClr val="000000"/>
              </a:solidFill>
            </a:endParaRPr>
          </a:p>
          <a:p>
            <a:pPr algn="l" eaLnBrk="0" hangingPunct="0">
              <a:buClrTx/>
              <a:buSzTx/>
              <a:buFontTx/>
              <a:buNone/>
            </a:pPr>
            <a:r>
              <a:rPr lang="en-CA" sz="1800" dirty="0" err="1">
                <a:solidFill>
                  <a:srgbClr val="000000"/>
                </a:solidFill>
                <a:latin typeface="Arial" charset="0"/>
                <a:cs typeface="Times New Roman" pitchFamily="18" charset="0"/>
              </a:rPr>
              <a:t>user_name</a:t>
            </a:r>
            <a:r>
              <a:rPr lang="en-CA" sz="1800" dirty="0">
                <a:solidFill>
                  <a:srgbClr val="000000"/>
                </a:solidFill>
                <a:latin typeface="Arial" charset="0"/>
                <a:cs typeface="Times New Roman" pitchFamily="18" charset="0"/>
              </a:rPr>
              <a:t> </a:t>
            </a:r>
            <a:r>
              <a:rPr lang="en-CA" sz="1800" dirty="0" err="1">
                <a:solidFill>
                  <a:srgbClr val="000000"/>
                </a:solidFill>
                <a:latin typeface="Arial" charset="0"/>
                <a:cs typeface="Times New Roman" pitchFamily="18" charset="0"/>
              </a:rPr>
              <a:t>varchar</a:t>
            </a:r>
            <a:r>
              <a:rPr lang="en-CA" sz="1800" dirty="0">
                <a:solidFill>
                  <a:srgbClr val="000000"/>
                </a:solidFill>
                <a:latin typeface="Arial" charset="0"/>
                <a:cs typeface="Times New Roman" pitchFamily="18" charset="0"/>
              </a:rPr>
              <a:t>(30),</a:t>
            </a:r>
            <a:endParaRPr lang="en-CA" sz="1800" dirty="0">
              <a:solidFill>
                <a:srgbClr val="000000"/>
              </a:solidFill>
            </a:endParaRPr>
          </a:p>
          <a:p>
            <a:pPr algn="l" eaLnBrk="0" hangingPunct="0">
              <a:buClrTx/>
              <a:buSzTx/>
              <a:buFontTx/>
              <a:buNone/>
            </a:pPr>
            <a:r>
              <a:rPr lang="en-CA" sz="1800" dirty="0" err="1">
                <a:solidFill>
                  <a:srgbClr val="000000"/>
                </a:solidFill>
                <a:latin typeface="Arial" charset="0"/>
                <a:cs typeface="Times New Roman" pitchFamily="18" charset="0"/>
              </a:rPr>
              <a:t>completion_status</a:t>
            </a:r>
            <a:r>
              <a:rPr lang="en-CA" sz="1800" dirty="0">
                <a:solidFill>
                  <a:srgbClr val="000000"/>
                </a:solidFill>
                <a:latin typeface="Arial" charset="0"/>
                <a:cs typeface="Times New Roman" pitchFamily="18" charset="0"/>
              </a:rPr>
              <a:t> </a:t>
            </a:r>
            <a:r>
              <a:rPr lang="en-CA" sz="1800" dirty="0" err="1">
                <a:solidFill>
                  <a:srgbClr val="000000"/>
                </a:solidFill>
                <a:latin typeface="Arial" charset="0"/>
                <a:cs typeface="Times New Roman" pitchFamily="18" charset="0"/>
              </a:rPr>
              <a:t>varchar</a:t>
            </a:r>
            <a:r>
              <a:rPr lang="en-CA" sz="1800" dirty="0">
                <a:solidFill>
                  <a:srgbClr val="000000"/>
                </a:solidFill>
                <a:latin typeface="Arial" charset="0"/>
                <a:cs typeface="Times New Roman" pitchFamily="18" charset="0"/>
              </a:rPr>
              <a:t>(10),</a:t>
            </a:r>
            <a:endParaRPr lang="en-CA" sz="1800" dirty="0">
              <a:solidFill>
                <a:srgbClr val="000000"/>
              </a:solidFill>
            </a:endParaRPr>
          </a:p>
          <a:p>
            <a:pPr algn="l" eaLnBrk="0" hangingPunct="0">
              <a:buClrTx/>
              <a:buSzTx/>
              <a:buFontTx/>
              <a:buNone/>
            </a:pPr>
            <a:r>
              <a:rPr lang="en-CA" sz="1800" dirty="0" err="1">
                <a:solidFill>
                  <a:srgbClr val="000000"/>
                </a:solidFill>
                <a:latin typeface="Arial" charset="0"/>
                <a:cs typeface="Times New Roman" pitchFamily="18" charset="0"/>
              </a:rPr>
              <a:t>Completion_timestamp</a:t>
            </a:r>
            <a:r>
              <a:rPr lang="en-CA" sz="1800" dirty="0">
                <a:solidFill>
                  <a:srgbClr val="000000"/>
                </a:solidFill>
                <a:latin typeface="Arial" charset="0"/>
                <a:cs typeface="Times New Roman" pitchFamily="18" charset="0"/>
              </a:rPr>
              <a:t> timestamp)</a:t>
            </a:r>
          </a:p>
          <a:p>
            <a:pPr algn="l" eaLnBrk="0" hangingPunct="0">
              <a:buClrTx/>
              <a:buSzTx/>
              <a:buFontTx/>
              <a:buNone/>
            </a:pPr>
            <a:r>
              <a:rPr lang="en-CA" sz="1800" dirty="0">
                <a:solidFill>
                  <a:srgbClr val="000000"/>
                </a:solidFill>
                <a:latin typeface="Arial" charset="0"/>
                <a:cs typeface="Times New Roman" pitchFamily="18" charset="0"/>
              </a:rPr>
              <a:t>engine=</a:t>
            </a:r>
            <a:r>
              <a:rPr lang="en-CA" sz="1800" b="1" dirty="0" err="1">
                <a:solidFill>
                  <a:srgbClr val="000000"/>
                </a:solidFill>
                <a:latin typeface="Arial" charset="0"/>
                <a:cs typeface="Times New Roman" pitchFamily="18" charset="0"/>
              </a:rPr>
              <a:t>myisam</a:t>
            </a:r>
            <a:r>
              <a:rPr lang="en-CA" sz="1800" dirty="0">
                <a:solidFill>
                  <a:srgbClr val="000000"/>
                </a:solidFill>
                <a:latin typeface="Arial" charset="0"/>
                <a:cs typeface="Times New Roman" pitchFamily="18" charset="0"/>
              </a:rPr>
              <a:t>;</a:t>
            </a:r>
            <a:endParaRPr lang="en-CA" sz="1800" dirty="0">
              <a:solidFill>
                <a:srgbClr val="000000"/>
              </a:solidFill>
            </a:endParaRPr>
          </a:p>
        </p:txBody>
      </p:sp>
      <p:sp>
        <p:nvSpPr>
          <p:cNvPr id="6" name="Rectangle 2"/>
          <p:cNvSpPr>
            <a:spLocks noChangeArrowheads="1"/>
          </p:cNvSpPr>
          <p:nvPr/>
        </p:nvSpPr>
        <p:spPr bwMode="auto">
          <a:xfrm>
            <a:off x="285750" y="3214687"/>
            <a:ext cx="4786313" cy="2862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t">
            <a:spAutoFit/>
          </a:bodyPr>
          <a:lstStyle/>
          <a:p>
            <a:pPr algn="l"/>
            <a:r>
              <a:rPr lang="en-CA" sz="1800" dirty="0">
                <a:solidFill>
                  <a:srgbClr val="000000"/>
                </a:solidFill>
                <a:latin typeface="Arial" charset="0"/>
                <a:cs typeface="Times New Roman" pitchFamily="18" charset="0"/>
              </a:rPr>
              <a:t>create table </a:t>
            </a:r>
            <a:r>
              <a:rPr lang="en-CA" sz="1800" dirty="0" err="1">
                <a:solidFill>
                  <a:srgbClr val="000000"/>
                </a:solidFill>
                <a:latin typeface="Arial" charset="0"/>
                <a:cs typeface="Times New Roman" pitchFamily="18" charset="0"/>
              </a:rPr>
              <a:t>job_logs</a:t>
            </a:r>
            <a:r>
              <a:rPr lang="en-CA" sz="1800" dirty="0">
                <a:solidFill>
                  <a:srgbClr val="000000"/>
                </a:solidFill>
                <a:latin typeface="Arial" charset="0"/>
                <a:cs typeface="Times New Roman" pitchFamily="18" charset="0"/>
              </a:rPr>
              <a:t> (</a:t>
            </a:r>
            <a:endParaRPr lang="en-CA" sz="1800" dirty="0">
              <a:solidFill>
                <a:srgbClr val="000000"/>
              </a:solidFill>
            </a:endParaRPr>
          </a:p>
          <a:p>
            <a:pPr algn="l" eaLnBrk="0" hangingPunct="0">
              <a:buClrTx/>
              <a:buSzTx/>
              <a:buFontTx/>
              <a:buNone/>
            </a:pPr>
            <a:r>
              <a:rPr lang="en-CA" sz="1800" dirty="0" err="1">
                <a:solidFill>
                  <a:srgbClr val="000000"/>
                </a:solidFill>
                <a:latin typeface="Arial" charset="0"/>
                <a:cs typeface="Times New Roman" pitchFamily="18" charset="0"/>
              </a:rPr>
              <a:t>job_id</a:t>
            </a:r>
            <a:r>
              <a:rPr lang="en-CA" sz="1800" dirty="0">
                <a:solidFill>
                  <a:srgbClr val="000000"/>
                </a:solidFill>
                <a:latin typeface="Arial" charset="0"/>
                <a:cs typeface="Times New Roman" pitchFamily="18" charset="0"/>
              </a:rPr>
              <a:t> </a:t>
            </a:r>
            <a:r>
              <a:rPr lang="en-CA" sz="1800" dirty="0" err="1">
                <a:solidFill>
                  <a:srgbClr val="000000"/>
                </a:solidFill>
                <a:latin typeface="Arial" charset="0"/>
                <a:cs typeface="Times New Roman" pitchFamily="18" charset="0"/>
              </a:rPr>
              <a:t>bigint</a:t>
            </a:r>
            <a:r>
              <a:rPr lang="en-CA" sz="1800" dirty="0">
                <a:solidFill>
                  <a:srgbClr val="000000"/>
                </a:solidFill>
                <a:latin typeface="Arial" charset="0"/>
                <a:cs typeface="Times New Roman" pitchFamily="18" charset="0"/>
              </a:rPr>
              <a:t>,</a:t>
            </a:r>
            <a:endParaRPr lang="en-CA" sz="1800" dirty="0">
              <a:solidFill>
                <a:srgbClr val="000000"/>
              </a:solidFill>
            </a:endParaRPr>
          </a:p>
          <a:p>
            <a:pPr algn="l" eaLnBrk="0" hangingPunct="0">
              <a:buClrTx/>
              <a:buSzTx/>
              <a:buFontTx/>
              <a:buNone/>
            </a:pPr>
            <a:r>
              <a:rPr lang="en-CA" sz="1800" dirty="0" err="1">
                <a:solidFill>
                  <a:srgbClr val="000000"/>
                </a:solidFill>
                <a:latin typeface="Arial" charset="0"/>
                <a:cs typeface="Times New Roman" pitchFamily="18" charset="0"/>
              </a:rPr>
              <a:t>step_id</a:t>
            </a:r>
            <a:r>
              <a:rPr lang="en-CA" sz="1800" dirty="0">
                <a:solidFill>
                  <a:srgbClr val="000000"/>
                </a:solidFill>
                <a:latin typeface="Arial" charset="0"/>
                <a:cs typeface="Times New Roman" pitchFamily="18" charset="0"/>
              </a:rPr>
              <a:t> </a:t>
            </a:r>
            <a:r>
              <a:rPr lang="en-CA" sz="1800" dirty="0" err="1">
                <a:solidFill>
                  <a:srgbClr val="000000"/>
                </a:solidFill>
                <a:latin typeface="Arial" charset="0"/>
                <a:cs typeface="Times New Roman" pitchFamily="18" charset="0"/>
              </a:rPr>
              <a:t>bigint</a:t>
            </a:r>
            <a:r>
              <a:rPr lang="en-CA" sz="1800" dirty="0">
                <a:solidFill>
                  <a:srgbClr val="000000"/>
                </a:solidFill>
                <a:latin typeface="Arial" charset="0"/>
                <a:cs typeface="Times New Roman" pitchFamily="18" charset="0"/>
              </a:rPr>
              <a:t> </a:t>
            </a:r>
            <a:r>
              <a:rPr lang="en-CA" sz="1800" dirty="0" err="1">
                <a:solidFill>
                  <a:srgbClr val="000000"/>
                </a:solidFill>
                <a:latin typeface="Arial" charset="0"/>
                <a:cs typeface="Times New Roman" pitchFamily="18" charset="0"/>
              </a:rPr>
              <a:t>auto_increment</a:t>
            </a:r>
            <a:r>
              <a:rPr lang="en-CA" sz="1800" dirty="0">
                <a:solidFill>
                  <a:srgbClr val="000000"/>
                </a:solidFill>
                <a:latin typeface="Arial" charset="0"/>
                <a:cs typeface="Times New Roman" pitchFamily="18" charset="0"/>
              </a:rPr>
              <a:t> primary key,</a:t>
            </a:r>
            <a:endParaRPr lang="en-CA" sz="1800" dirty="0">
              <a:solidFill>
                <a:srgbClr val="000000"/>
              </a:solidFill>
            </a:endParaRPr>
          </a:p>
          <a:p>
            <a:pPr algn="l" eaLnBrk="0" hangingPunct="0">
              <a:buClrTx/>
              <a:buSzTx/>
              <a:buFontTx/>
              <a:buNone/>
            </a:pPr>
            <a:r>
              <a:rPr lang="en-CA" sz="1800" dirty="0">
                <a:solidFill>
                  <a:srgbClr val="000000"/>
                </a:solidFill>
                <a:latin typeface="Arial" charset="0"/>
                <a:cs typeface="Times New Roman" pitchFamily="18" charset="0"/>
              </a:rPr>
              <a:t>action </a:t>
            </a:r>
            <a:r>
              <a:rPr lang="en-CA" sz="1800" dirty="0" err="1">
                <a:solidFill>
                  <a:srgbClr val="000000"/>
                </a:solidFill>
                <a:latin typeface="Arial" charset="0"/>
                <a:cs typeface="Times New Roman" pitchFamily="18" charset="0"/>
              </a:rPr>
              <a:t>varchar</a:t>
            </a:r>
            <a:r>
              <a:rPr lang="en-CA" sz="1800" dirty="0">
                <a:solidFill>
                  <a:srgbClr val="000000"/>
                </a:solidFill>
                <a:latin typeface="Arial" charset="0"/>
                <a:cs typeface="Times New Roman" pitchFamily="18" charset="0"/>
              </a:rPr>
              <a:t>(200),</a:t>
            </a:r>
            <a:endParaRPr lang="en-CA" sz="1800" dirty="0">
              <a:solidFill>
                <a:srgbClr val="000000"/>
              </a:solidFill>
            </a:endParaRPr>
          </a:p>
          <a:p>
            <a:pPr algn="l" eaLnBrk="0" hangingPunct="0">
              <a:buClrTx/>
              <a:buSzTx/>
              <a:buFontTx/>
              <a:buNone/>
            </a:pPr>
            <a:r>
              <a:rPr lang="en-CA" sz="1800" dirty="0" err="1">
                <a:solidFill>
                  <a:srgbClr val="000000"/>
                </a:solidFill>
                <a:latin typeface="Arial" charset="0"/>
                <a:cs typeface="Times New Roman" pitchFamily="18" charset="0"/>
              </a:rPr>
              <a:t>start_time</a:t>
            </a:r>
            <a:r>
              <a:rPr lang="en-CA" sz="1800" dirty="0">
                <a:solidFill>
                  <a:srgbClr val="000000"/>
                </a:solidFill>
                <a:latin typeface="Arial" charset="0"/>
                <a:cs typeface="Times New Roman" pitchFamily="18" charset="0"/>
              </a:rPr>
              <a:t> timestamp,</a:t>
            </a:r>
            <a:endParaRPr lang="en-CA" sz="1800" dirty="0">
              <a:solidFill>
                <a:srgbClr val="000000"/>
              </a:solidFill>
            </a:endParaRPr>
          </a:p>
          <a:p>
            <a:pPr algn="l" eaLnBrk="0" hangingPunct="0">
              <a:buClrTx/>
              <a:buSzTx/>
              <a:buFontTx/>
              <a:buNone/>
            </a:pPr>
            <a:r>
              <a:rPr lang="en-CA" sz="1800" dirty="0" err="1">
                <a:solidFill>
                  <a:srgbClr val="000000"/>
                </a:solidFill>
                <a:latin typeface="Arial" charset="0"/>
                <a:cs typeface="Times New Roman" pitchFamily="18" charset="0"/>
              </a:rPr>
              <a:t>end_time</a:t>
            </a:r>
            <a:r>
              <a:rPr lang="en-CA" sz="1800" dirty="0">
                <a:solidFill>
                  <a:srgbClr val="000000"/>
                </a:solidFill>
                <a:latin typeface="Arial" charset="0"/>
                <a:cs typeface="Times New Roman" pitchFamily="18" charset="0"/>
              </a:rPr>
              <a:t> timestamp,</a:t>
            </a:r>
            <a:endParaRPr lang="en-CA" sz="1800" dirty="0">
              <a:solidFill>
                <a:srgbClr val="000000"/>
              </a:solidFill>
            </a:endParaRPr>
          </a:p>
          <a:p>
            <a:pPr algn="l" eaLnBrk="0" hangingPunct="0">
              <a:buClrTx/>
              <a:buSzTx/>
              <a:buFontTx/>
              <a:buNone/>
            </a:pPr>
            <a:r>
              <a:rPr lang="en-CA" sz="1800" dirty="0" err="1">
                <a:solidFill>
                  <a:srgbClr val="000000"/>
                </a:solidFill>
                <a:latin typeface="Arial" charset="0"/>
                <a:cs typeface="Times New Roman" pitchFamily="18" charset="0"/>
              </a:rPr>
              <a:t>elapsed_time</a:t>
            </a:r>
            <a:r>
              <a:rPr lang="en-CA" sz="1800" dirty="0">
                <a:solidFill>
                  <a:srgbClr val="000000"/>
                </a:solidFill>
                <a:latin typeface="Arial" charset="0"/>
                <a:cs typeface="Times New Roman" pitchFamily="18" charset="0"/>
              </a:rPr>
              <a:t> </a:t>
            </a:r>
            <a:r>
              <a:rPr lang="en-CA" sz="1800" dirty="0" err="1">
                <a:solidFill>
                  <a:srgbClr val="000000"/>
                </a:solidFill>
                <a:latin typeface="Arial" charset="0"/>
                <a:cs typeface="Times New Roman" pitchFamily="18" charset="0"/>
              </a:rPr>
              <a:t>int</a:t>
            </a:r>
            <a:r>
              <a:rPr lang="en-CA" sz="1800" dirty="0">
                <a:solidFill>
                  <a:srgbClr val="000000"/>
                </a:solidFill>
                <a:latin typeface="Arial" charset="0"/>
                <a:cs typeface="Times New Roman" pitchFamily="18" charset="0"/>
              </a:rPr>
              <a:t>(11),</a:t>
            </a:r>
            <a:endParaRPr lang="en-CA" sz="1800" dirty="0">
              <a:solidFill>
                <a:srgbClr val="000000"/>
              </a:solidFill>
            </a:endParaRPr>
          </a:p>
          <a:p>
            <a:pPr algn="l" eaLnBrk="0" hangingPunct="0">
              <a:buClrTx/>
              <a:buSzTx/>
              <a:buFontTx/>
              <a:buNone/>
            </a:pPr>
            <a:r>
              <a:rPr lang="en-CA" sz="1800" dirty="0">
                <a:solidFill>
                  <a:srgbClr val="000000"/>
                </a:solidFill>
                <a:latin typeface="Arial" charset="0"/>
                <a:cs typeface="Times New Roman" pitchFamily="18" charset="0"/>
              </a:rPr>
              <a:t>status </a:t>
            </a:r>
            <a:r>
              <a:rPr lang="en-CA" sz="1800" dirty="0" err="1">
                <a:solidFill>
                  <a:srgbClr val="000000"/>
                </a:solidFill>
                <a:latin typeface="Arial" charset="0"/>
                <a:cs typeface="Times New Roman" pitchFamily="18" charset="0"/>
              </a:rPr>
              <a:t>varchar</a:t>
            </a:r>
            <a:r>
              <a:rPr lang="en-CA" sz="1800" dirty="0">
                <a:solidFill>
                  <a:srgbClr val="000000"/>
                </a:solidFill>
                <a:latin typeface="Arial" charset="0"/>
                <a:cs typeface="Times New Roman" pitchFamily="18" charset="0"/>
              </a:rPr>
              <a:t>(10),</a:t>
            </a:r>
            <a:endParaRPr lang="en-CA" sz="1800" dirty="0">
              <a:solidFill>
                <a:srgbClr val="000000"/>
              </a:solidFill>
            </a:endParaRPr>
          </a:p>
          <a:p>
            <a:pPr algn="l" eaLnBrk="0" hangingPunct="0">
              <a:buClrTx/>
              <a:buSzTx/>
              <a:buFontTx/>
              <a:buNone/>
            </a:pPr>
            <a:r>
              <a:rPr lang="en-CA" sz="1800" dirty="0" err="1">
                <a:solidFill>
                  <a:srgbClr val="000000"/>
                </a:solidFill>
                <a:latin typeface="Arial" charset="0"/>
                <a:cs typeface="Times New Roman" pitchFamily="18" charset="0"/>
              </a:rPr>
              <a:t>status_message</a:t>
            </a:r>
            <a:r>
              <a:rPr lang="en-CA" sz="1800" dirty="0">
                <a:solidFill>
                  <a:srgbClr val="000000"/>
                </a:solidFill>
                <a:latin typeface="Arial" charset="0"/>
                <a:cs typeface="Times New Roman" pitchFamily="18" charset="0"/>
              </a:rPr>
              <a:t> </a:t>
            </a:r>
            <a:r>
              <a:rPr lang="en-CA" sz="1800" dirty="0" err="1">
                <a:solidFill>
                  <a:srgbClr val="000000"/>
                </a:solidFill>
                <a:latin typeface="Arial" charset="0"/>
                <a:cs typeface="Times New Roman" pitchFamily="18" charset="0"/>
              </a:rPr>
              <a:t>varchar</a:t>
            </a:r>
            <a:r>
              <a:rPr lang="en-CA" sz="1800" dirty="0">
                <a:solidFill>
                  <a:srgbClr val="000000"/>
                </a:solidFill>
                <a:latin typeface="Arial" charset="0"/>
                <a:cs typeface="Times New Roman" pitchFamily="18" charset="0"/>
              </a:rPr>
              <a:t>(80))</a:t>
            </a:r>
          </a:p>
          <a:p>
            <a:pPr algn="l" eaLnBrk="0" hangingPunct="0">
              <a:buClrTx/>
              <a:buSzTx/>
              <a:buFontTx/>
              <a:buNone/>
            </a:pPr>
            <a:r>
              <a:rPr lang="en-CA" sz="1800" dirty="0">
                <a:solidFill>
                  <a:srgbClr val="000000"/>
                </a:solidFill>
                <a:latin typeface="Arial" charset="0"/>
                <a:cs typeface="Times New Roman" pitchFamily="18" charset="0"/>
              </a:rPr>
              <a:t>engine=</a:t>
            </a:r>
            <a:r>
              <a:rPr lang="en-CA" sz="1800" b="1" dirty="0" err="1">
                <a:solidFill>
                  <a:srgbClr val="000000"/>
                </a:solidFill>
                <a:latin typeface="Arial" charset="0"/>
                <a:cs typeface="Times New Roman" pitchFamily="18" charset="0"/>
              </a:rPr>
              <a:t>myisam</a:t>
            </a:r>
            <a:r>
              <a:rPr lang="en-CA" sz="1800" dirty="0">
                <a:solidFill>
                  <a:srgbClr val="000000"/>
                </a:solidFill>
                <a:latin typeface="Arial" charset="0"/>
                <a:cs typeface="Times New Roman" pitchFamily="18" charset="0"/>
              </a:rPr>
              <a:t>; </a:t>
            </a:r>
            <a:endParaRPr lang="en-CA" sz="1800" dirty="0">
              <a:solidFill>
                <a:srgbClr val="000000"/>
              </a:solidFill>
            </a:endParaRPr>
          </a:p>
        </p:txBody>
      </p:sp>
      <p:sp>
        <p:nvSpPr>
          <p:cNvPr id="7" name="Rectangle 1"/>
          <p:cNvSpPr>
            <a:spLocks noChangeArrowheads="1"/>
          </p:cNvSpPr>
          <p:nvPr/>
        </p:nvSpPr>
        <p:spPr bwMode="auto">
          <a:xfrm>
            <a:off x="5000628" y="3214686"/>
            <a:ext cx="3929091" cy="25237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anchor="t">
            <a:spAutoFit/>
          </a:bodyPr>
          <a:lstStyle/>
          <a:p>
            <a:pPr algn="l"/>
            <a:r>
              <a:rPr lang="en-CA" sz="1800" dirty="0">
                <a:solidFill>
                  <a:srgbClr val="000000"/>
                </a:solidFill>
                <a:latin typeface="Arial" charset="0"/>
                <a:cs typeface="Times New Roman" pitchFamily="18" charset="0"/>
              </a:rPr>
              <a:t>create table </a:t>
            </a:r>
            <a:r>
              <a:rPr lang="en-CA" sz="1800" dirty="0" err="1" smtClean="0">
                <a:solidFill>
                  <a:srgbClr val="000000"/>
                </a:solidFill>
                <a:latin typeface="Arial" charset="0"/>
                <a:cs typeface="Times New Roman" pitchFamily="18" charset="0"/>
              </a:rPr>
              <a:t>job_config</a:t>
            </a:r>
            <a:r>
              <a:rPr lang="en-CA" sz="1800" dirty="0" smtClean="0">
                <a:solidFill>
                  <a:srgbClr val="000000"/>
                </a:solidFill>
                <a:latin typeface="Arial" charset="0"/>
                <a:cs typeface="Times New Roman" pitchFamily="18" charset="0"/>
              </a:rPr>
              <a:t> </a:t>
            </a:r>
            <a:r>
              <a:rPr lang="en-CA" sz="1800" dirty="0">
                <a:solidFill>
                  <a:srgbClr val="000000"/>
                </a:solidFill>
                <a:latin typeface="Arial" charset="0"/>
                <a:cs typeface="Times New Roman" pitchFamily="18" charset="0"/>
              </a:rPr>
              <a:t>(</a:t>
            </a:r>
            <a:endParaRPr lang="en-CA" sz="1800" dirty="0">
              <a:solidFill>
                <a:srgbClr val="000000"/>
              </a:solidFill>
            </a:endParaRPr>
          </a:p>
          <a:p>
            <a:pPr algn="l" eaLnBrk="0" hangingPunct="0">
              <a:buClrTx/>
              <a:buSzTx/>
              <a:buFontTx/>
              <a:buNone/>
            </a:pPr>
            <a:r>
              <a:rPr lang="en-CA" sz="1800" dirty="0" err="1">
                <a:solidFill>
                  <a:srgbClr val="000000"/>
                </a:solidFill>
                <a:latin typeface="Arial" charset="0"/>
                <a:cs typeface="Times New Roman" pitchFamily="18" charset="0"/>
              </a:rPr>
              <a:t>j</a:t>
            </a:r>
            <a:r>
              <a:rPr lang="en-CA" sz="1800" dirty="0" err="1" smtClean="0">
                <a:solidFill>
                  <a:srgbClr val="000000"/>
                </a:solidFill>
                <a:latin typeface="Arial" charset="0"/>
                <a:cs typeface="Times New Roman" pitchFamily="18" charset="0"/>
              </a:rPr>
              <a:t>ob_name</a:t>
            </a:r>
            <a:r>
              <a:rPr lang="en-CA" sz="1800" dirty="0" smtClean="0">
                <a:solidFill>
                  <a:srgbClr val="000000"/>
                </a:solidFill>
                <a:latin typeface="Arial" charset="0"/>
                <a:cs typeface="Times New Roman" pitchFamily="18" charset="0"/>
              </a:rPr>
              <a:t> </a:t>
            </a:r>
            <a:r>
              <a:rPr lang="en-CA" sz="1800" dirty="0" err="1">
                <a:solidFill>
                  <a:srgbClr val="000000"/>
                </a:solidFill>
                <a:latin typeface="Arial" charset="0"/>
                <a:cs typeface="Times New Roman" pitchFamily="18" charset="0"/>
              </a:rPr>
              <a:t>varchar</a:t>
            </a:r>
            <a:r>
              <a:rPr lang="en-CA" sz="1800" dirty="0">
                <a:solidFill>
                  <a:srgbClr val="000000"/>
                </a:solidFill>
                <a:latin typeface="Arial" charset="0"/>
                <a:cs typeface="Times New Roman" pitchFamily="18" charset="0"/>
              </a:rPr>
              <a:t>(100</a:t>
            </a:r>
            <a:r>
              <a:rPr lang="en-CA" sz="1800" dirty="0" smtClean="0">
                <a:solidFill>
                  <a:srgbClr val="000000"/>
                </a:solidFill>
                <a:latin typeface="Arial" charset="0"/>
                <a:cs typeface="Times New Roman" pitchFamily="18" charset="0"/>
              </a:rPr>
              <a:t>) primary key,</a:t>
            </a:r>
            <a:endParaRPr lang="en-CA" sz="1800" dirty="0">
              <a:solidFill>
                <a:srgbClr val="000000"/>
              </a:solidFill>
            </a:endParaRPr>
          </a:p>
          <a:p>
            <a:pPr algn="l" eaLnBrk="0" hangingPunct="0">
              <a:buClrTx/>
              <a:buSzTx/>
              <a:buFontTx/>
              <a:buNone/>
            </a:pPr>
            <a:r>
              <a:rPr lang="en-CA" sz="1800" dirty="0" err="1">
                <a:solidFill>
                  <a:srgbClr val="000000"/>
                </a:solidFill>
                <a:latin typeface="Arial" charset="0"/>
                <a:cs typeface="Times New Roman" pitchFamily="18" charset="0"/>
              </a:rPr>
              <a:t>m</a:t>
            </a:r>
            <a:r>
              <a:rPr lang="en-CA" sz="1800" dirty="0" err="1" smtClean="0">
                <a:solidFill>
                  <a:srgbClr val="000000"/>
                </a:solidFill>
                <a:latin typeface="Arial" charset="0"/>
                <a:cs typeface="Times New Roman" pitchFamily="18" charset="0"/>
              </a:rPr>
              <a:t>in_successes</a:t>
            </a:r>
            <a:r>
              <a:rPr lang="en-CA" sz="1800" dirty="0" smtClean="0">
                <a:solidFill>
                  <a:srgbClr val="000000"/>
                </a:solidFill>
                <a:latin typeface="Arial" charset="0"/>
                <a:cs typeface="Times New Roman" pitchFamily="18" charset="0"/>
              </a:rPr>
              <a:t> </a:t>
            </a:r>
            <a:r>
              <a:rPr lang="en-CA" sz="1800" dirty="0" err="1" smtClean="0">
                <a:solidFill>
                  <a:srgbClr val="000000"/>
                </a:solidFill>
                <a:latin typeface="Arial" charset="0"/>
                <a:cs typeface="Times New Roman" pitchFamily="18" charset="0"/>
              </a:rPr>
              <a:t>int</a:t>
            </a:r>
            <a:r>
              <a:rPr lang="en-CA" sz="1800" dirty="0" smtClean="0">
                <a:solidFill>
                  <a:srgbClr val="000000"/>
                </a:solidFill>
                <a:latin typeface="Arial" charset="0"/>
                <a:cs typeface="Times New Roman" pitchFamily="18" charset="0"/>
              </a:rPr>
              <a:t>,</a:t>
            </a:r>
            <a:endParaRPr lang="en-CA" sz="1800" dirty="0">
              <a:solidFill>
                <a:srgbClr val="000000"/>
              </a:solidFill>
            </a:endParaRPr>
          </a:p>
          <a:p>
            <a:pPr algn="l" eaLnBrk="0" hangingPunct="0">
              <a:buClrTx/>
              <a:buSzTx/>
              <a:buFontTx/>
              <a:buNone/>
            </a:pPr>
            <a:r>
              <a:rPr lang="en-CA" sz="1800" dirty="0" err="1">
                <a:solidFill>
                  <a:srgbClr val="000000"/>
                </a:solidFill>
                <a:latin typeface="Arial" charset="0"/>
                <a:cs typeface="Times New Roman" pitchFamily="18" charset="0"/>
              </a:rPr>
              <a:t>m</a:t>
            </a:r>
            <a:r>
              <a:rPr lang="en-CA" sz="1800" dirty="0" err="1" smtClean="0">
                <a:solidFill>
                  <a:srgbClr val="000000"/>
                </a:solidFill>
                <a:latin typeface="Arial" charset="0"/>
                <a:cs typeface="Times New Roman" pitchFamily="18" charset="0"/>
              </a:rPr>
              <a:t>ax_failures</a:t>
            </a:r>
            <a:r>
              <a:rPr lang="en-CA" sz="1800" dirty="0" smtClean="0">
                <a:solidFill>
                  <a:srgbClr val="000000"/>
                </a:solidFill>
                <a:latin typeface="Arial" charset="0"/>
                <a:cs typeface="Times New Roman" pitchFamily="18" charset="0"/>
              </a:rPr>
              <a:t> </a:t>
            </a:r>
            <a:r>
              <a:rPr lang="en-CA" sz="1800" dirty="0" err="1" smtClean="0">
                <a:solidFill>
                  <a:srgbClr val="000000"/>
                </a:solidFill>
                <a:latin typeface="Arial" charset="0"/>
                <a:cs typeface="Times New Roman" pitchFamily="18" charset="0"/>
              </a:rPr>
              <a:t>int</a:t>
            </a:r>
            <a:r>
              <a:rPr lang="en-CA" sz="1800" dirty="0" smtClean="0">
                <a:solidFill>
                  <a:srgbClr val="000000"/>
                </a:solidFill>
                <a:latin typeface="Arial" charset="0"/>
                <a:cs typeface="Times New Roman" pitchFamily="18" charset="0"/>
              </a:rPr>
              <a:t>,</a:t>
            </a:r>
          </a:p>
          <a:p>
            <a:pPr algn="l" eaLnBrk="0" hangingPunct="0">
              <a:buClrTx/>
              <a:buSzTx/>
              <a:buFontTx/>
              <a:buNone/>
            </a:pPr>
            <a:r>
              <a:rPr lang="en-US" sz="1800" dirty="0" err="1">
                <a:solidFill>
                  <a:srgbClr val="000000"/>
                </a:solidFill>
                <a:latin typeface="Arial" charset="0"/>
                <a:cs typeface="Times New Roman" pitchFamily="18" charset="0"/>
              </a:rPr>
              <a:t>b</a:t>
            </a:r>
            <a:r>
              <a:rPr lang="en-US" sz="1800" dirty="0" err="1" smtClean="0">
                <a:solidFill>
                  <a:srgbClr val="000000"/>
                </a:solidFill>
                <a:latin typeface="Arial" charset="0"/>
                <a:cs typeface="Times New Roman" pitchFamily="18" charset="0"/>
              </a:rPr>
              <a:t>aseline_exec_time</a:t>
            </a:r>
            <a:r>
              <a:rPr lang="en-US" sz="1800" dirty="0" smtClean="0">
                <a:solidFill>
                  <a:srgbClr val="000000"/>
                </a:solidFill>
                <a:latin typeface="Arial" charset="0"/>
                <a:cs typeface="Times New Roman" pitchFamily="18" charset="0"/>
              </a:rPr>
              <a:t> </a:t>
            </a:r>
            <a:r>
              <a:rPr lang="en-US" sz="1800" dirty="0" err="1" smtClean="0">
                <a:solidFill>
                  <a:srgbClr val="000000"/>
                </a:solidFill>
                <a:latin typeface="Arial" charset="0"/>
                <a:cs typeface="Times New Roman" pitchFamily="18" charset="0"/>
              </a:rPr>
              <a:t>bigint</a:t>
            </a:r>
            <a:endParaRPr lang="en-CA" sz="1800" dirty="0">
              <a:solidFill>
                <a:srgbClr val="000000"/>
              </a:solidFill>
            </a:endParaRPr>
          </a:p>
          <a:p>
            <a:pPr algn="l" eaLnBrk="0" hangingPunct="0">
              <a:buClrTx/>
              <a:buSzTx/>
              <a:buFontTx/>
              <a:buNone/>
            </a:pPr>
            <a:r>
              <a:rPr lang="en-CA" sz="1800" dirty="0" smtClean="0">
                <a:solidFill>
                  <a:srgbClr val="000000"/>
                </a:solidFill>
                <a:latin typeface="Arial" charset="0"/>
                <a:cs typeface="Times New Roman" pitchFamily="18" charset="0"/>
              </a:rPr>
              <a:t>);</a:t>
            </a:r>
          </a:p>
          <a:p>
            <a:pPr algn="l" eaLnBrk="0" hangingPunct="0">
              <a:buClrTx/>
              <a:buSzTx/>
              <a:buFontTx/>
              <a:buNone/>
            </a:pPr>
            <a:endParaRPr lang="en-US" sz="1800" dirty="0">
              <a:solidFill>
                <a:srgbClr val="000000"/>
              </a:solidFill>
              <a:latin typeface="Arial" charset="0"/>
              <a:cs typeface="Times New Roman" pitchFamily="18" charset="0"/>
            </a:endParaRPr>
          </a:p>
          <a:p>
            <a:pPr algn="l" eaLnBrk="0" hangingPunct="0">
              <a:buClrTx/>
              <a:buSzTx/>
              <a:buFontTx/>
              <a:buNone/>
            </a:pPr>
            <a:r>
              <a:rPr lang="en-US" sz="1600" dirty="0" smtClean="0">
                <a:solidFill>
                  <a:srgbClr val="000000"/>
                </a:solidFill>
                <a:latin typeface="Arial" charset="0"/>
                <a:cs typeface="Times New Roman" pitchFamily="18" charset="0"/>
              </a:rPr>
              <a:t>Note that </a:t>
            </a:r>
            <a:r>
              <a:rPr lang="en-US" sz="1600" dirty="0" err="1" smtClean="0">
                <a:solidFill>
                  <a:srgbClr val="000000"/>
                </a:solidFill>
                <a:latin typeface="Arial" charset="0"/>
                <a:cs typeface="Times New Roman" pitchFamily="18" charset="0"/>
              </a:rPr>
              <a:t>min_successes</a:t>
            </a:r>
            <a:r>
              <a:rPr lang="en-US" sz="1600" dirty="0" smtClean="0">
                <a:solidFill>
                  <a:srgbClr val="000000"/>
                </a:solidFill>
                <a:latin typeface="Arial" charset="0"/>
                <a:cs typeface="Times New Roman" pitchFamily="18" charset="0"/>
              </a:rPr>
              <a:t> and </a:t>
            </a:r>
            <a:r>
              <a:rPr lang="en-US" sz="1600" dirty="0" err="1" smtClean="0">
                <a:solidFill>
                  <a:srgbClr val="000000"/>
                </a:solidFill>
                <a:latin typeface="Arial" charset="0"/>
                <a:cs typeface="Times New Roman" pitchFamily="18" charset="0"/>
              </a:rPr>
              <a:t>max_failures</a:t>
            </a:r>
            <a:r>
              <a:rPr lang="en-US" sz="1600" dirty="0" smtClean="0">
                <a:solidFill>
                  <a:srgbClr val="000000"/>
                </a:solidFill>
                <a:latin typeface="Arial" charset="0"/>
                <a:cs typeface="Times New Roman" pitchFamily="18" charset="0"/>
              </a:rPr>
              <a:t> have a daily granularity</a:t>
            </a:r>
            <a:endParaRPr lang="en-CA" sz="1600" dirty="0">
              <a:solidFill>
                <a:srgbClr val="000000"/>
              </a:solidFill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Job Logging - Procedures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>
              <a:lnSpc>
                <a:spcPct val="100000"/>
              </a:lnSpc>
              <a:spcBef>
                <a:spcPct val="0"/>
              </a:spcBef>
              <a:buFont typeface="Times New Roman" pitchFamily="18" charset="0"/>
              <a:buNone/>
            </a:pPr>
            <a:r>
              <a:rPr lang="en-CA" dirty="0" smtClean="0"/>
              <a:t>create function </a:t>
            </a:r>
            <a:r>
              <a:rPr lang="en-CA" dirty="0" err="1" smtClean="0"/>
              <a:t>job_logging_add_job</a:t>
            </a:r>
            <a:r>
              <a:rPr lang="en-CA" dirty="0" smtClean="0"/>
              <a:t> 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Times New Roman" pitchFamily="18" charset="0"/>
              <a:buNone/>
            </a:pPr>
            <a:r>
              <a:rPr lang="en-CA" dirty="0" smtClean="0"/>
              <a:t>	(</a:t>
            </a:r>
            <a:r>
              <a:rPr lang="en-CA" dirty="0" err="1" smtClean="0"/>
              <a:t>p_job_name</a:t>
            </a:r>
            <a:r>
              <a:rPr lang="en-CA" dirty="0" smtClean="0"/>
              <a:t> </a:t>
            </a:r>
            <a:r>
              <a:rPr lang="en-CA" dirty="0" err="1" smtClean="0"/>
              <a:t>varchar</a:t>
            </a:r>
            <a:r>
              <a:rPr lang="en-CA" dirty="0" smtClean="0"/>
              <a:t>(100)) 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Times New Roman" pitchFamily="18" charset="0"/>
              <a:buNone/>
            </a:pPr>
            <a:r>
              <a:rPr lang="en-CA" dirty="0" smtClean="0"/>
              <a:t>	returns </a:t>
            </a:r>
            <a:r>
              <a:rPr lang="en-CA" dirty="0" err="1" smtClean="0"/>
              <a:t>bigint</a:t>
            </a:r>
            <a:endParaRPr lang="en-CA" dirty="0" smtClean="0"/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Times New Roman" pitchFamily="18" charset="0"/>
              <a:buNone/>
            </a:pPr>
            <a:endParaRPr lang="en-CA" sz="1200" dirty="0" smtClean="0"/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Times New Roman" pitchFamily="18" charset="0"/>
              <a:buNone/>
            </a:pPr>
            <a:r>
              <a:rPr lang="en-CA" dirty="0" smtClean="0"/>
              <a:t>create function </a:t>
            </a:r>
            <a:r>
              <a:rPr lang="en-CA" dirty="0" err="1" smtClean="0"/>
              <a:t>job_logging_add_step</a:t>
            </a:r>
            <a:r>
              <a:rPr lang="en-CA" dirty="0" smtClean="0"/>
              <a:t> 	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Times New Roman" pitchFamily="18" charset="0"/>
              <a:buNone/>
            </a:pPr>
            <a:r>
              <a:rPr lang="en-CA" dirty="0" smtClean="0"/>
              <a:t>	(</a:t>
            </a:r>
            <a:r>
              <a:rPr lang="en-CA" dirty="0" err="1" smtClean="0"/>
              <a:t>p_job_id</a:t>
            </a:r>
            <a:r>
              <a:rPr lang="en-CA" dirty="0" smtClean="0"/>
              <a:t> </a:t>
            </a:r>
            <a:r>
              <a:rPr lang="en-CA" dirty="0" err="1" smtClean="0"/>
              <a:t>bigint</a:t>
            </a:r>
            <a:r>
              <a:rPr lang="en-CA" dirty="0" smtClean="0"/>
              <a:t>, 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Times New Roman" pitchFamily="18" charset="0"/>
              <a:buNone/>
            </a:pPr>
            <a:r>
              <a:rPr lang="en-CA" dirty="0" smtClean="0"/>
              <a:t>	</a:t>
            </a:r>
            <a:r>
              <a:rPr lang="en-CA" dirty="0" err="1" smtClean="0"/>
              <a:t>p_action</a:t>
            </a:r>
            <a:r>
              <a:rPr lang="en-CA" dirty="0" smtClean="0"/>
              <a:t> </a:t>
            </a:r>
            <a:r>
              <a:rPr lang="en-CA" dirty="0" err="1" smtClean="0"/>
              <a:t>varchar</a:t>
            </a:r>
            <a:r>
              <a:rPr lang="en-CA" dirty="0" smtClean="0"/>
              <a:t>(100)) 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Times New Roman" pitchFamily="18" charset="0"/>
              <a:buNone/>
            </a:pPr>
            <a:r>
              <a:rPr lang="en-CA" dirty="0" smtClean="0"/>
              <a:t>	returns </a:t>
            </a:r>
            <a:r>
              <a:rPr lang="en-CA" dirty="0" err="1" smtClean="0"/>
              <a:t>bigint</a:t>
            </a:r>
            <a:endParaRPr lang="en-CA" dirty="0" smtClean="0"/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Times New Roman" pitchFamily="18" charset="0"/>
              <a:buNone/>
            </a:pPr>
            <a:endParaRPr lang="en-CA" sz="1200" dirty="0" smtClean="0"/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Times New Roman" pitchFamily="18" charset="0"/>
              <a:buNone/>
            </a:pPr>
            <a:r>
              <a:rPr lang="en-CA" dirty="0" smtClean="0"/>
              <a:t>create procedure </a:t>
            </a:r>
            <a:r>
              <a:rPr lang="en-CA" dirty="0" err="1" smtClean="0"/>
              <a:t>job_logging_upd_step</a:t>
            </a:r>
            <a:r>
              <a:rPr lang="en-CA" dirty="0" smtClean="0"/>
              <a:t> 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Times New Roman" pitchFamily="18" charset="0"/>
              <a:buNone/>
            </a:pPr>
            <a:r>
              <a:rPr lang="en-CA" dirty="0" smtClean="0"/>
              <a:t>	(</a:t>
            </a:r>
            <a:r>
              <a:rPr lang="en-CA" dirty="0" err="1" smtClean="0"/>
              <a:t>p_job_id</a:t>
            </a:r>
            <a:r>
              <a:rPr lang="en-CA" dirty="0" smtClean="0"/>
              <a:t> </a:t>
            </a:r>
            <a:r>
              <a:rPr lang="en-CA" dirty="0" err="1" smtClean="0"/>
              <a:t>bigint</a:t>
            </a:r>
            <a:r>
              <a:rPr lang="en-CA" dirty="0" smtClean="0"/>
              <a:t>, 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Times New Roman" pitchFamily="18" charset="0"/>
              <a:buNone/>
            </a:pPr>
            <a:r>
              <a:rPr lang="en-CA" dirty="0" smtClean="0"/>
              <a:t>	</a:t>
            </a:r>
            <a:r>
              <a:rPr lang="en-CA" dirty="0" err="1" smtClean="0"/>
              <a:t>p_step_id</a:t>
            </a:r>
            <a:r>
              <a:rPr lang="en-CA" dirty="0" smtClean="0"/>
              <a:t> </a:t>
            </a:r>
            <a:r>
              <a:rPr lang="en-CA" dirty="0" err="1" smtClean="0"/>
              <a:t>bigint</a:t>
            </a:r>
            <a:r>
              <a:rPr lang="en-CA" dirty="0" smtClean="0"/>
              <a:t>, 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Times New Roman" pitchFamily="18" charset="0"/>
              <a:buNone/>
            </a:pPr>
            <a:r>
              <a:rPr lang="en-CA" dirty="0" smtClean="0"/>
              <a:t>	</a:t>
            </a:r>
            <a:r>
              <a:rPr lang="en-CA" dirty="0" err="1" smtClean="0"/>
              <a:t>p_status</a:t>
            </a:r>
            <a:r>
              <a:rPr lang="en-CA" dirty="0" smtClean="0"/>
              <a:t> </a:t>
            </a:r>
            <a:r>
              <a:rPr lang="en-CA" dirty="0" err="1" smtClean="0"/>
              <a:t>varchar</a:t>
            </a:r>
            <a:r>
              <a:rPr lang="en-CA" dirty="0" smtClean="0"/>
              <a:t>(10), 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Times New Roman" pitchFamily="18" charset="0"/>
              <a:buNone/>
            </a:pPr>
            <a:r>
              <a:rPr lang="en-CA" dirty="0" smtClean="0"/>
              <a:t>	</a:t>
            </a:r>
            <a:r>
              <a:rPr lang="en-CA" dirty="0" err="1" smtClean="0"/>
              <a:t>p_status_message</a:t>
            </a:r>
            <a:r>
              <a:rPr lang="en-CA" dirty="0" smtClean="0"/>
              <a:t> </a:t>
            </a:r>
            <a:r>
              <a:rPr lang="en-CA" dirty="0" err="1" smtClean="0"/>
              <a:t>varchar</a:t>
            </a:r>
            <a:r>
              <a:rPr lang="en-CA" dirty="0" smtClean="0"/>
              <a:t>(80))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Times New Roman" pitchFamily="18" charset="0"/>
              <a:buNone/>
            </a:pPr>
            <a:endParaRPr lang="en-CA" sz="1200" dirty="0" smtClean="0"/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Times New Roman" pitchFamily="18" charset="0"/>
              <a:buNone/>
            </a:pPr>
            <a:r>
              <a:rPr lang="en-CA" dirty="0" smtClean="0"/>
              <a:t>create procedure </a:t>
            </a:r>
            <a:r>
              <a:rPr lang="en-CA" dirty="0" err="1" smtClean="0"/>
              <a:t>job_logging_complete_job</a:t>
            </a:r>
            <a:r>
              <a:rPr lang="en-CA" dirty="0" smtClean="0"/>
              <a:t> 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Times New Roman" pitchFamily="18" charset="0"/>
              <a:buNone/>
            </a:pPr>
            <a:r>
              <a:rPr lang="en-CA" dirty="0" smtClean="0"/>
              <a:t>	(</a:t>
            </a:r>
            <a:r>
              <a:rPr lang="en-CA" dirty="0" err="1" smtClean="0"/>
              <a:t>p_job_id</a:t>
            </a:r>
            <a:r>
              <a:rPr lang="en-CA" dirty="0" smtClean="0"/>
              <a:t> </a:t>
            </a:r>
            <a:r>
              <a:rPr lang="en-CA" dirty="0" err="1" smtClean="0"/>
              <a:t>int</a:t>
            </a:r>
            <a:r>
              <a:rPr lang="en-CA" dirty="0" smtClean="0"/>
              <a:t>(11))</a:t>
            </a:r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9C27224-761B-40AA-BB01-172CDBAC516A}" type="slidenum">
              <a:rPr lang="en-US" smtClean="0"/>
              <a:pPr/>
              <a:t>27</a:t>
            </a:fld>
            <a:endParaRPr 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Job Logging – Example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33400" y="914400"/>
            <a:ext cx="8382000" cy="4927600"/>
          </a:xfrm>
        </p:spPr>
        <p:txBody>
          <a:bodyPr/>
          <a:lstStyle/>
          <a:p>
            <a:r>
              <a:rPr lang="en-CA" sz="1800" dirty="0" smtClean="0">
                <a:solidFill>
                  <a:srgbClr val="000000"/>
                </a:solidFill>
                <a:latin typeface="Arial" charset="0"/>
                <a:cs typeface="Times New Roman" pitchFamily="18" charset="0"/>
              </a:rPr>
              <a:t>create procedure </a:t>
            </a:r>
            <a:r>
              <a:rPr lang="en-CA" sz="1800" dirty="0" err="1" smtClean="0">
                <a:solidFill>
                  <a:srgbClr val="000000"/>
                </a:solidFill>
                <a:latin typeface="Arial" charset="0"/>
                <a:cs typeface="Times New Roman" pitchFamily="18" charset="0"/>
              </a:rPr>
              <a:t>sample_proc</a:t>
            </a:r>
            <a:endParaRPr lang="en-CA" sz="1800" dirty="0" smtClean="0">
              <a:solidFill>
                <a:srgbClr val="000000"/>
              </a:solidFill>
            </a:endParaRPr>
          </a:p>
          <a:p>
            <a:pPr eaLnBrk="0" hangingPunct="0">
              <a:buClrTx/>
              <a:buSzTx/>
              <a:buFontTx/>
              <a:buNone/>
            </a:pPr>
            <a:r>
              <a:rPr lang="en-CA" sz="1800" dirty="0" smtClean="0">
                <a:solidFill>
                  <a:srgbClr val="000000"/>
                </a:solidFill>
                <a:latin typeface="Arial" charset="0"/>
                <a:cs typeface="Times New Roman" pitchFamily="18" charset="0"/>
              </a:rPr>
              <a:t>begin</a:t>
            </a:r>
            <a:endParaRPr lang="en-CA" sz="1800" dirty="0" smtClean="0">
              <a:solidFill>
                <a:srgbClr val="000000"/>
              </a:solidFill>
            </a:endParaRPr>
          </a:p>
          <a:p>
            <a:pPr lvl="1" eaLnBrk="0" hangingPunct="0">
              <a:spcBef>
                <a:spcPts val="0"/>
              </a:spcBef>
              <a:buClrTx/>
              <a:buSzTx/>
              <a:buFontTx/>
              <a:buNone/>
            </a:pPr>
            <a:r>
              <a:rPr lang="en-CA" sz="1800" dirty="0" smtClean="0">
                <a:solidFill>
                  <a:srgbClr val="000000"/>
                </a:solidFill>
                <a:latin typeface="Arial" charset="0"/>
                <a:cs typeface="Times New Roman" pitchFamily="18" charset="0"/>
              </a:rPr>
              <a:t>	declare </a:t>
            </a:r>
            <a:r>
              <a:rPr lang="en-CA" sz="1800" dirty="0" err="1" smtClean="0">
                <a:solidFill>
                  <a:srgbClr val="000000"/>
                </a:solidFill>
                <a:latin typeface="Arial" charset="0"/>
                <a:cs typeface="Times New Roman" pitchFamily="18" charset="0"/>
              </a:rPr>
              <a:t>v_error</a:t>
            </a:r>
            <a:r>
              <a:rPr lang="en-CA" sz="1800" dirty="0" smtClean="0">
                <a:solidFill>
                  <a:srgbClr val="000000"/>
                </a:solidFill>
                <a:latin typeface="Arial" charset="0"/>
                <a:cs typeface="Times New Roman" pitchFamily="18" charset="0"/>
              </a:rPr>
              <a:t> </a:t>
            </a:r>
            <a:r>
              <a:rPr lang="en-CA" sz="1800" dirty="0" err="1" smtClean="0">
                <a:solidFill>
                  <a:srgbClr val="000000"/>
                </a:solidFill>
                <a:latin typeface="Arial" charset="0"/>
                <a:cs typeface="Times New Roman" pitchFamily="18" charset="0"/>
              </a:rPr>
              <a:t>int</a:t>
            </a:r>
            <a:r>
              <a:rPr lang="en-CA" sz="1800" dirty="0" smtClean="0">
                <a:solidFill>
                  <a:srgbClr val="000000"/>
                </a:solidFill>
                <a:latin typeface="Arial" charset="0"/>
                <a:cs typeface="Times New Roman" pitchFamily="18" charset="0"/>
              </a:rPr>
              <a:t> default 1;</a:t>
            </a:r>
            <a:br>
              <a:rPr lang="en-CA" sz="1800" dirty="0" smtClean="0">
                <a:solidFill>
                  <a:srgbClr val="000000"/>
                </a:solidFill>
                <a:latin typeface="Arial" charset="0"/>
                <a:cs typeface="Times New Roman" pitchFamily="18" charset="0"/>
              </a:rPr>
            </a:br>
            <a:r>
              <a:rPr lang="en-CA" sz="1800" dirty="0" smtClean="0">
                <a:solidFill>
                  <a:srgbClr val="000000"/>
                </a:solidFill>
                <a:latin typeface="Arial" charset="0"/>
                <a:cs typeface="Times New Roman" pitchFamily="18" charset="0"/>
              </a:rPr>
              <a:t>declare continue handler for </a:t>
            </a:r>
            <a:r>
              <a:rPr lang="en-CA" sz="1800" dirty="0" err="1" smtClean="0">
                <a:solidFill>
                  <a:srgbClr val="000000"/>
                </a:solidFill>
                <a:latin typeface="Arial" charset="0"/>
                <a:cs typeface="Times New Roman" pitchFamily="18" charset="0"/>
              </a:rPr>
              <a:t>sqlwarning</a:t>
            </a:r>
            <a:r>
              <a:rPr lang="en-CA" sz="1800" dirty="0" smtClean="0">
                <a:solidFill>
                  <a:srgbClr val="000000"/>
                </a:solidFill>
                <a:latin typeface="Arial" charset="0"/>
                <a:cs typeface="Times New Roman" pitchFamily="18" charset="0"/>
              </a:rPr>
              <a:t>, </a:t>
            </a:r>
            <a:r>
              <a:rPr lang="en-CA" sz="1800" dirty="0" err="1" smtClean="0">
                <a:solidFill>
                  <a:srgbClr val="000000"/>
                </a:solidFill>
                <a:latin typeface="Arial" charset="0"/>
                <a:cs typeface="Times New Roman" pitchFamily="18" charset="0"/>
              </a:rPr>
              <a:t>sqlexception,not</a:t>
            </a:r>
            <a:r>
              <a:rPr lang="en-CA" sz="1800" dirty="0" smtClean="0">
                <a:solidFill>
                  <a:srgbClr val="000000"/>
                </a:solidFill>
                <a:latin typeface="Arial" charset="0"/>
                <a:cs typeface="Times New Roman" pitchFamily="18" charset="0"/>
              </a:rPr>
              <a:t> found</a:t>
            </a:r>
            <a:br>
              <a:rPr lang="en-CA" sz="1800" dirty="0" smtClean="0">
                <a:solidFill>
                  <a:srgbClr val="000000"/>
                </a:solidFill>
                <a:latin typeface="Arial" charset="0"/>
                <a:cs typeface="Times New Roman" pitchFamily="18" charset="0"/>
              </a:rPr>
            </a:br>
            <a:r>
              <a:rPr lang="en-CA" sz="1800" dirty="0" smtClean="0">
                <a:solidFill>
                  <a:srgbClr val="000000"/>
                </a:solidFill>
                <a:latin typeface="Arial" charset="0"/>
                <a:cs typeface="Times New Roman" pitchFamily="18" charset="0"/>
              </a:rPr>
              <a:t>begin</a:t>
            </a:r>
            <a:br>
              <a:rPr lang="en-CA" sz="1800" dirty="0" smtClean="0">
                <a:solidFill>
                  <a:srgbClr val="000000"/>
                </a:solidFill>
                <a:latin typeface="Arial" charset="0"/>
                <a:cs typeface="Times New Roman" pitchFamily="18" charset="0"/>
              </a:rPr>
            </a:br>
            <a:r>
              <a:rPr lang="en-CA" sz="1800" dirty="0" smtClean="0">
                <a:solidFill>
                  <a:srgbClr val="000000"/>
                </a:solidFill>
                <a:latin typeface="Arial" charset="0"/>
                <a:cs typeface="Times New Roman" pitchFamily="18" charset="0"/>
              </a:rPr>
              <a:t>    </a:t>
            </a:r>
            <a:r>
              <a:rPr lang="en-CA" sz="1800" b="1" dirty="0" smtClean="0">
                <a:solidFill>
                  <a:srgbClr val="000000"/>
                </a:solidFill>
                <a:latin typeface="Arial" charset="0"/>
                <a:cs typeface="Times New Roman" pitchFamily="18" charset="0"/>
              </a:rPr>
              <a:t>call </a:t>
            </a:r>
            <a:r>
              <a:rPr lang="en-CA" sz="1800" b="1" dirty="0" err="1" smtClean="0">
                <a:solidFill>
                  <a:srgbClr val="000000"/>
                </a:solidFill>
                <a:latin typeface="Arial" charset="0"/>
                <a:cs typeface="Times New Roman" pitchFamily="18" charset="0"/>
              </a:rPr>
              <a:t>job_logging_upd_step</a:t>
            </a:r>
            <a:r>
              <a:rPr lang="en-CA" sz="1800" b="1" dirty="0" smtClean="0">
                <a:solidFill>
                  <a:srgbClr val="000000"/>
                </a:solidFill>
                <a:latin typeface="Arial" charset="0"/>
                <a:cs typeface="Times New Roman" pitchFamily="18" charset="0"/>
              </a:rPr>
              <a:t>(@</a:t>
            </a:r>
            <a:r>
              <a:rPr lang="en-CA" sz="1800" b="1" dirty="0" err="1" smtClean="0">
                <a:solidFill>
                  <a:srgbClr val="000000"/>
                </a:solidFill>
                <a:latin typeface="Arial" charset="0"/>
                <a:cs typeface="Times New Roman" pitchFamily="18" charset="0"/>
              </a:rPr>
              <a:t>job_id,@step_id,'error</a:t>
            </a:r>
            <a:r>
              <a:rPr lang="en-CA" sz="1800" b="1" dirty="0" err="1" smtClean="0">
                <a:solidFill>
                  <a:srgbClr val="000000"/>
                </a:solidFill>
                <a:latin typeface="Arial" charset="0"/>
                <a:cs typeface="Times New Roman" pitchFamily="18" charset="0"/>
              </a:rPr>
              <a:t>',’state</a:t>
            </a:r>
            <a:r>
              <a:rPr lang="en-CA" sz="1800" b="1" dirty="0" smtClean="0">
                <a:solidFill>
                  <a:srgbClr val="000000"/>
                </a:solidFill>
                <a:latin typeface="Arial" charset="0"/>
                <a:cs typeface="Times New Roman" pitchFamily="18" charset="0"/>
              </a:rPr>
              <a:t> unavailable</a:t>
            </a:r>
            <a:r>
              <a:rPr lang="en-CA" sz="1800" b="1" dirty="0" smtClean="0">
                <a:solidFill>
                  <a:srgbClr val="000000"/>
                </a:solidFill>
                <a:latin typeface="Arial" charset="0"/>
                <a:cs typeface="Times New Roman" pitchFamily="18" charset="0"/>
              </a:rPr>
              <a:t>');</a:t>
            </a:r>
            <a:endParaRPr lang="en-CA" sz="1800" b="1" dirty="0" smtClean="0">
              <a:solidFill>
                <a:srgbClr val="000000"/>
              </a:solidFill>
            </a:endParaRPr>
          </a:p>
          <a:p>
            <a:pPr eaLnBrk="0" hangingPunct="0">
              <a:buClrTx/>
              <a:buSzTx/>
              <a:buFontTx/>
              <a:buNone/>
            </a:pPr>
            <a:r>
              <a:rPr lang="en-CA" sz="1800" dirty="0" smtClean="0">
                <a:solidFill>
                  <a:srgbClr val="000000"/>
                </a:solidFill>
                <a:latin typeface="Arial" charset="0"/>
                <a:cs typeface="Times New Roman" pitchFamily="18" charset="0"/>
              </a:rPr>
              <a:t>   end;</a:t>
            </a:r>
          </a:p>
          <a:p>
            <a:pPr eaLnBrk="0" hangingPunct="0">
              <a:lnSpc>
                <a:spcPct val="100000"/>
              </a:lnSpc>
              <a:spcBef>
                <a:spcPts val="1800"/>
              </a:spcBef>
              <a:buClrTx/>
              <a:buSzTx/>
              <a:buFontTx/>
              <a:buNone/>
            </a:pPr>
            <a:r>
              <a:rPr lang="en-CA" sz="1800" b="1" dirty="0" smtClean="0">
                <a:solidFill>
                  <a:srgbClr val="000000"/>
                </a:solidFill>
                <a:latin typeface="Arial" charset="0"/>
                <a:cs typeface="Times New Roman" pitchFamily="18" charset="0"/>
              </a:rPr>
              <a:t>   set @</a:t>
            </a:r>
            <a:r>
              <a:rPr lang="en-CA" sz="1800" b="1" dirty="0" err="1" smtClean="0">
                <a:solidFill>
                  <a:srgbClr val="000000"/>
                </a:solidFill>
                <a:latin typeface="Arial" charset="0"/>
                <a:cs typeface="Times New Roman" pitchFamily="18" charset="0"/>
              </a:rPr>
              <a:t>job_name</a:t>
            </a:r>
            <a:r>
              <a:rPr lang="en-CA" sz="1800" b="1" dirty="0" smtClean="0">
                <a:solidFill>
                  <a:srgbClr val="000000"/>
                </a:solidFill>
                <a:latin typeface="Arial" charset="0"/>
                <a:cs typeface="Times New Roman" pitchFamily="18" charset="0"/>
              </a:rPr>
              <a:t> = </a:t>
            </a:r>
            <a:r>
              <a:rPr lang="en-CA" sz="1800" b="1" dirty="0" smtClean="0">
                <a:solidFill>
                  <a:srgbClr val="000000"/>
                </a:solidFill>
                <a:latin typeface="Calibri" pitchFamily="34" charset="0"/>
                <a:cs typeface="Times New Roman" pitchFamily="18" charset="0"/>
              </a:rPr>
              <a:t>‘</a:t>
            </a:r>
            <a:r>
              <a:rPr lang="en-CA" sz="1800" b="1" dirty="0" err="1" smtClean="0">
                <a:solidFill>
                  <a:srgbClr val="000000"/>
                </a:solidFill>
                <a:latin typeface="Arial" charset="0"/>
                <a:cs typeface="Times New Roman" pitchFamily="18" charset="0"/>
              </a:rPr>
              <a:t>sample_proc</a:t>
            </a:r>
            <a:r>
              <a:rPr lang="en-CA" sz="1800" b="1" dirty="0" smtClean="0">
                <a:solidFill>
                  <a:srgbClr val="000000"/>
                </a:solidFill>
                <a:latin typeface="Calibri" pitchFamily="34" charset="0"/>
                <a:cs typeface="Times New Roman" pitchFamily="18" charset="0"/>
              </a:rPr>
              <a:t>’</a:t>
            </a:r>
            <a:r>
              <a:rPr lang="en-CA" sz="1800" b="1" dirty="0" smtClean="0">
                <a:solidFill>
                  <a:srgbClr val="000000"/>
                </a:solidFill>
                <a:latin typeface="Arial" charset="0"/>
                <a:cs typeface="Times New Roman" pitchFamily="18" charset="0"/>
              </a:rPr>
              <a:t>;</a:t>
            </a:r>
            <a:br>
              <a:rPr lang="en-CA" sz="1800" b="1" dirty="0" smtClean="0">
                <a:solidFill>
                  <a:srgbClr val="000000"/>
                </a:solidFill>
                <a:latin typeface="Arial" charset="0"/>
                <a:cs typeface="Times New Roman" pitchFamily="18" charset="0"/>
              </a:rPr>
            </a:br>
            <a:r>
              <a:rPr lang="en-CA" sz="1800" b="1" dirty="0" smtClean="0">
                <a:solidFill>
                  <a:srgbClr val="000000"/>
                </a:solidFill>
                <a:latin typeface="Arial" charset="0"/>
                <a:cs typeface="Times New Roman" pitchFamily="18" charset="0"/>
              </a:rPr>
              <a:t>   set @</a:t>
            </a:r>
            <a:r>
              <a:rPr lang="en-CA" sz="1800" b="1" dirty="0" err="1" smtClean="0">
                <a:solidFill>
                  <a:srgbClr val="000000"/>
                </a:solidFill>
                <a:latin typeface="Arial" charset="0"/>
                <a:cs typeface="Times New Roman" pitchFamily="18" charset="0"/>
              </a:rPr>
              <a:t>job_id</a:t>
            </a:r>
            <a:r>
              <a:rPr lang="en-CA" sz="1800" b="1" dirty="0" smtClean="0">
                <a:solidFill>
                  <a:srgbClr val="000000"/>
                </a:solidFill>
                <a:latin typeface="Arial" charset="0"/>
                <a:cs typeface="Times New Roman" pitchFamily="18" charset="0"/>
              </a:rPr>
              <a:t> = </a:t>
            </a:r>
            <a:r>
              <a:rPr lang="en-CA" sz="1800" b="1" dirty="0" err="1" smtClean="0">
                <a:solidFill>
                  <a:srgbClr val="000000"/>
                </a:solidFill>
                <a:latin typeface="Arial" charset="0"/>
                <a:cs typeface="Times New Roman" pitchFamily="18" charset="0"/>
              </a:rPr>
              <a:t>job_logging_add_job</a:t>
            </a:r>
            <a:r>
              <a:rPr lang="en-CA" sz="1800" b="1" dirty="0" smtClean="0">
                <a:solidFill>
                  <a:srgbClr val="000000"/>
                </a:solidFill>
                <a:latin typeface="Arial" charset="0"/>
                <a:cs typeface="Times New Roman" pitchFamily="18" charset="0"/>
              </a:rPr>
              <a:t>(@</a:t>
            </a:r>
            <a:r>
              <a:rPr lang="en-CA" sz="1800" b="1" dirty="0" err="1" smtClean="0">
                <a:solidFill>
                  <a:srgbClr val="000000"/>
                </a:solidFill>
                <a:latin typeface="Arial" charset="0"/>
                <a:cs typeface="Times New Roman" pitchFamily="18" charset="0"/>
              </a:rPr>
              <a:t>job_name</a:t>
            </a:r>
            <a:r>
              <a:rPr lang="en-CA" sz="1800" b="1" dirty="0" smtClean="0">
                <a:solidFill>
                  <a:srgbClr val="000000"/>
                </a:solidFill>
                <a:latin typeface="Arial" charset="0"/>
                <a:cs typeface="Times New Roman" pitchFamily="18" charset="0"/>
              </a:rPr>
              <a:t>);</a:t>
            </a:r>
            <a:br>
              <a:rPr lang="en-CA" sz="1800" b="1" dirty="0" smtClean="0">
                <a:solidFill>
                  <a:srgbClr val="000000"/>
                </a:solidFill>
                <a:latin typeface="Arial" charset="0"/>
                <a:cs typeface="Times New Roman" pitchFamily="18" charset="0"/>
              </a:rPr>
            </a:br>
            <a:r>
              <a:rPr lang="en-CA" sz="1800" b="1" dirty="0" smtClean="0">
                <a:solidFill>
                  <a:srgbClr val="000000"/>
                </a:solidFill>
                <a:latin typeface="Arial" charset="0"/>
                <a:cs typeface="Times New Roman" pitchFamily="18" charset="0"/>
              </a:rPr>
              <a:t>   </a:t>
            </a:r>
            <a:r>
              <a:rPr lang="en-CA" sz="1800" dirty="0" smtClean="0">
                <a:solidFill>
                  <a:srgbClr val="000000"/>
                </a:solidFill>
                <a:latin typeface="Arial" charset="0"/>
                <a:cs typeface="Times New Roman" pitchFamily="18" charset="0"/>
              </a:rPr>
              <a:t>set @s = </a:t>
            </a:r>
            <a:r>
              <a:rPr lang="en-CA" sz="1800" dirty="0" smtClean="0">
                <a:solidFill>
                  <a:srgbClr val="000000"/>
                </a:solidFill>
                <a:latin typeface="Calibri" pitchFamily="34" charset="0"/>
                <a:cs typeface="Times New Roman" pitchFamily="18" charset="0"/>
              </a:rPr>
              <a:t>‘</a:t>
            </a:r>
            <a:r>
              <a:rPr lang="en-CA" sz="1800" dirty="0" smtClean="0">
                <a:solidFill>
                  <a:srgbClr val="000000"/>
                </a:solidFill>
                <a:latin typeface="Arial" charset="0"/>
                <a:cs typeface="Times New Roman" pitchFamily="18" charset="0"/>
              </a:rPr>
              <a:t>update table x set col1=2 where id=3</a:t>
            </a:r>
            <a:r>
              <a:rPr lang="en-CA" sz="1800" dirty="0" smtClean="0">
                <a:solidFill>
                  <a:srgbClr val="000000"/>
                </a:solidFill>
                <a:latin typeface="Calibri" pitchFamily="34" charset="0"/>
                <a:cs typeface="Times New Roman" pitchFamily="18" charset="0"/>
              </a:rPr>
              <a:t>’</a:t>
            </a:r>
            <a:r>
              <a:rPr lang="en-CA" sz="1800" dirty="0" smtClean="0">
                <a:solidFill>
                  <a:srgbClr val="000000"/>
                </a:solidFill>
                <a:latin typeface="Arial" charset="0"/>
                <a:cs typeface="Times New Roman" pitchFamily="18" charset="0"/>
              </a:rPr>
              <a:t>;</a:t>
            </a:r>
            <a:br>
              <a:rPr lang="en-CA" sz="1800" dirty="0" smtClean="0">
                <a:solidFill>
                  <a:srgbClr val="000000"/>
                </a:solidFill>
                <a:latin typeface="Arial" charset="0"/>
                <a:cs typeface="Times New Roman" pitchFamily="18" charset="0"/>
              </a:rPr>
            </a:br>
            <a:r>
              <a:rPr lang="en-CA" sz="1800" dirty="0" smtClean="0">
                <a:solidFill>
                  <a:srgbClr val="000000"/>
                </a:solidFill>
                <a:latin typeface="Arial" charset="0"/>
                <a:cs typeface="Times New Roman" pitchFamily="18" charset="0"/>
              </a:rPr>
              <a:t>   </a:t>
            </a:r>
            <a:r>
              <a:rPr lang="en-CA" sz="1800" b="1" dirty="0" smtClean="0">
                <a:solidFill>
                  <a:srgbClr val="000000"/>
                </a:solidFill>
                <a:latin typeface="Arial" charset="0"/>
                <a:cs typeface="Times New Roman" pitchFamily="18" charset="0"/>
              </a:rPr>
              <a:t>set @</a:t>
            </a:r>
            <a:r>
              <a:rPr lang="en-CA" sz="1800" b="1" dirty="0" err="1" smtClean="0">
                <a:solidFill>
                  <a:srgbClr val="000000"/>
                </a:solidFill>
                <a:latin typeface="Arial" charset="0"/>
                <a:cs typeface="Times New Roman" pitchFamily="18" charset="0"/>
              </a:rPr>
              <a:t>step_id</a:t>
            </a:r>
            <a:r>
              <a:rPr lang="en-CA" sz="1800" b="1" dirty="0" smtClean="0">
                <a:solidFill>
                  <a:srgbClr val="000000"/>
                </a:solidFill>
                <a:latin typeface="Arial" charset="0"/>
                <a:cs typeface="Times New Roman" pitchFamily="18" charset="0"/>
              </a:rPr>
              <a:t> = </a:t>
            </a:r>
            <a:r>
              <a:rPr lang="en-CA" sz="1800" b="1" dirty="0" err="1" smtClean="0">
                <a:solidFill>
                  <a:srgbClr val="000000"/>
                </a:solidFill>
                <a:latin typeface="Arial" charset="0"/>
                <a:cs typeface="Times New Roman" pitchFamily="18" charset="0"/>
              </a:rPr>
              <a:t>job_logging_add_step</a:t>
            </a:r>
            <a:r>
              <a:rPr lang="en-CA" sz="1800" b="1" dirty="0" smtClean="0">
                <a:solidFill>
                  <a:srgbClr val="000000"/>
                </a:solidFill>
                <a:latin typeface="Arial" charset="0"/>
                <a:cs typeface="Times New Roman" pitchFamily="18" charset="0"/>
              </a:rPr>
              <a:t>(@</a:t>
            </a:r>
            <a:r>
              <a:rPr lang="en-CA" sz="1800" b="1" dirty="0" err="1" smtClean="0">
                <a:solidFill>
                  <a:srgbClr val="000000"/>
                </a:solidFill>
                <a:latin typeface="Arial" charset="0"/>
                <a:cs typeface="Times New Roman" pitchFamily="18" charset="0"/>
              </a:rPr>
              <a:t>job_id</a:t>
            </a:r>
            <a:r>
              <a:rPr lang="en-CA" sz="1800" b="1" dirty="0" smtClean="0">
                <a:solidFill>
                  <a:srgbClr val="000000"/>
                </a:solidFill>
                <a:latin typeface="Arial" charset="0"/>
                <a:cs typeface="Times New Roman" pitchFamily="18" charset="0"/>
              </a:rPr>
              <a:t>, @s);</a:t>
            </a:r>
            <a:br>
              <a:rPr lang="en-CA" sz="1800" b="1" dirty="0" smtClean="0">
                <a:solidFill>
                  <a:srgbClr val="000000"/>
                </a:solidFill>
                <a:latin typeface="Arial" charset="0"/>
                <a:cs typeface="Times New Roman" pitchFamily="18" charset="0"/>
              </a:rPr>
            </a:br>
            <a:r>
              <a:rPr lang="en-CA" sz="1800" b="1" dirty="0" smtClean="0">
                <a:solidFill>
                  <a:srgbClr val="000000"/>
                </a:solidFill>
                <a:latin typeface="Arial" charset="0"/>
                <a:cs typeface="Times New Roman" pitchFamily="18" charset="0"/>
              </a:rPr>
              <a:t>   </a:t>
            </a:r>
            <a:r>
              <a:rPr lang="en-CA" sz="1800" dirty="0" smtClean="0">
                <a:solidFill>
                  <a:srgbClr val="000000"/>
                </a:solidFill>
                <a:latin typeface="Arial" charset="0"/>
                <a:cs typeface="Times New Roman" pitchFamily="18" charset="0"/>
              </a:rPr>
              <a:t>prepare stmt1 from @s;</a:t>
            </a:r>
            <a:br>
              <a:rPr lang="en-CA" sz="1800" dirty="0" smtClean="0">
                <a:solidFill>
                  <a:srgbClr val="000000"/>
                </a:solidFill>
                <a:latin typeface="Arial" charset="0"/>
                <a:cs typeface="Times New Roman" pitchFamily="18" charset="0"/>
              </a:rPr>
            </a:br>
            <a:r>
              <a:rPr lang="en-CA" sz="1800" dirty="0" smtClean="0">
                <a:solidFill>
                  <a:srgbClr val="000000"/>
                </a:solidFill>
                <a:latin typeface="Arial" charset="0"/>
                <a:cs typeface="Times New Roman" pitchFamily="18" charset="0"/>
              </a:rPr>
              <a:t>   execute stmt1;</a:t>
            </a:r>
            <a:br>
              <a:rPr lang="en-CA" sz="1800" dirty="0" smtClean="0">
                <a:solidFill>
                  <a:srgbClr val="000000"/>
                </a:solidFill>
                <a:latin typeface="Arial" charset="0"/>
                <a:cs typeface="Times New Roman" pitchFamily="18" charset="0"/>
              </a:rPr>
            </a:br>
            <a:r>
              <a:rPr lang="en-CA" sz="1800" dirty="0" smtClean="0">
                <a:solidFill>
                  <a:srgbClr val="000000"/>
                </a:solidFill>
                <a:latin typeface="Arial" charset="0"/>
                <a:cs typeface="Times New Roman" pitchFamily="18" charset="0"/>
              </a:rPr>
              <a:t>   </a:t>
            </a:r>
            <a:r>
              <a:rPr lang="en-CA" sz="1800" dirty="0" err="1" smtClean="0">
                <a:solidFill>
                  <a:srgbClr val="000000"/>
                </a:solidFill>
                <a:latin typeface="Arial" charset="0"/>
                <a:cs typeface="Times New Roman" pitchFamily="18" charset="0"/>
              </a:rPr>
              <a:t>deallocate</a:t>
            </a:r>
            <a:r>
              <a:rPr lang="en-CA" sz="1800" dirty="0" smtClean="0">
                <a:solidFill>
                  <a:srgbClr val="000000"/>
                </a:solidFill>
                <a:latin typeface="Arial" charset="0"/>
                <a:cs typeface="Times New Roman" pitchFamily="18" charset="0"/>
              </a:rPr>
              <a:t> prepare stmt1; </a:t>
            </a:r>
            <a:br>
              <a:rPr lang="en-CA" sz="1800" dirty="0" smtClean="0">
                <a:solidFill>
                  <a:srgbClr val="000000"/>
                </a:solidFill>
                <a:latin typeface="Arial" charset="0"/>
                <a:cs typeface="Times New Roman" pitchFamily="18" charset="0"/>
              </a:rPr>
            </a:br>
            <a:r>
              <a:rPr lang="en-CA" sz="1800" dirty="0" smtClean="0">
                <a:solidFill>
                  <a:srgbClr val="000000"/>
                </a:solidFill>
                <a:latin typeface="Arial" charset="0"/>
                <a:cs typeface="Times New Roman" pitchFamily="18" charset="0"/>
              </a:rPr>
              <a:t>   </a:t>
            </a:r>
            <a:r>
              <a:rPr lang="en-CA" sz="1800" b="1" dirty="0" smtClean="0">
                <a:solidFill>
                  <a:srgbClr val="000000"/>
                </a:solidFill>
                <a:latin typeface="Arial" charset="0"/>
                <a:cs typeface="Times New Roman" pitchFamily="18" charset="0"/>
              </a:rPr>
              <a:t>call </a:t>
            </a:r>
            <a:r>
              <a:rPr lang="en-CA" sz="1800" b="1" dirty="0" err="1" smtClean="0">
                <a:solidFill>
                  <a:srgbClr val="000000"/>
                </a:solidFill>
                <a:latin typeface="Arial" charset="0"/>
                <a:cs typeface="Times New Roman" pitchFamily="18" charset="0"/>
              </a:rPr>
              <a:t>job_logging_upd_step</a:t>
            </a:r>
            <a:r>
              <a:rPr lang="en-CA" sz="1800" b="1" dirty="0" smtClean="0">
                <a:solidFill>
                  <a:srgbClr val="000000"/>
                </a:solidFill>
                <a:latin typeface="Arial" charset="0"/>
                <a:cs typeface="Times New Roman" pitchFamily="18" charset="0"/>
              </a:rPr>
              <a:t>(@</a:t>
            </a:r>
            <a:r>
              <a:rPr lang="en-CA" sz="1800" b="1" dirty="0" err="1" smtClean="0">
                <a:solidFill>
                  <a:srgbClr val="000000"/>
                </a:solidFill>
                <a:latin typeface="Arial" charset="0"/>
                <a:cs typeface="Times New Roman" pitchFamily="18" charset="0"/>
              </a:rPr>
              <a:t>job_id,@step_id,'ok</a:t>
            </a:r>
            <a:r>
              <a:rPr lang="en-CA" sz="1800" b="1" dirty="0" smtClean="0">
                <a:solidFill>
                  <a:srgbClr val="000000"/>
                </a:solidFill>
                <a:latin typeface="Arial" charset="0"/>
                <a:cs typeface="Times New Roman" pitchFamily="18" charset="0"/>
              </a:rPr>
              <a:t>','');</a:t>
            </a:r>
            <a:br>
              <a:rPr lang="en-CA" sz="1800" b="1" dirty="0" smtClean="0">
                <a:solidFill>
                  <a:srgbClr val="000000"/>
                </a:solidFill>
                <a:latin typeface="Arial" charset="0"/>
                <a:cs typeface="Times New Roman" pitchFamily="18" charset="0"/>
              </a:rPr>
            </a:br>
            <a:r>
              <a:rPr lang="en-CA" sz="1800" b="1" dirty="0" smtClean="0">
                <a:solidFill>
                  <a:srgbClr val="000000"/>
                </a:solidFill>
                <a:latin typeface="Arial" charset="0"/>
                <a:cs typeface="Times New Roman" pitchFamily="18" charset="0"/>
              </a:rPr>
              <a:t>   ....</a:t>
            </a:r>
            <a:br>
              <a:rPr lang="en-CA" sz="1800" b="1" dirty="0" smtClean="0">
                <a:solidFill>
                  <a:srgbClr val="000000"/>
                </a:solidFill>
                <a:latin typeface="Arial" charset="0"/>
                <a:cs typeface="Times New Roman" pitchFamily="18" charset="0"/>
              </a:rPr>
            </a:br>
            <a:r>
              <a:rPr lang="en-CA" sz="1800" b="1" dirty="0" smtClean="0">
                <a:solidFill>
                  <a:srgbClr val="000000"/>
                </a:solidFill>
                <a:latin typeface="Arial" charset="0"/>
                <a:cs typeface="Times New Roman" pitchFamily="18" charset="0"/>
              </a:rPr>
              <a:t>   call </a:t>
            </a:r>
            <a:r>
              <a:rPr lang="en-CA" sz="1800" b="1" dirty="0" err="1" smtClean="0">
                <a:solidFill>
                  <a:srgbClr val="000000"/>
                </a:solidFill>
                <a:latin typeface="Arial" charset="0"/>
                <a:cs typeface="Times New Roman" pitchFamily="18" charset="0"/>
              </a:rPr>
              <a:t>job_logging_complete_job</a:t>
            </a:r>
            <a:r>
              <a:rPr lang="en-CA" sz="1800" b="1" dirty="0" smtClean="0">
                <a:solidFill>
                  <a:srgbClr val="000000"/>
                </a:solidFill>
                <a:latin typeface="Arial" charset="0"/>
                <a:cs typeface="Times New Roman" pitchFamily="18" charset="0"/>
              </a:rPr>
              <a:t>(@</a:t>
            </a:r>
            <a:r>
              <a:rPr lang="en-CA" sz="1800" b="1" dirty="0" err="1" smtClean="0">
                <a:solidFill>
                  <a:srgbClr val="000000"/>
                </a:solidFill>
                <a:latin typeface="Arial" charset="0"/>
                <a:cs typeface="Times New Roman" pitchFamily="18" charset="0"/>
              </a:rPr>
              <a:t>job_id</a:t>
            </a:r>
            <a:r>
              <a:rPr lang="en-CA" sz="1800" b="1" dirty="0" smtClean="0">
                <a:solidFill>
                  <a:srgbClr val="000000"/>
                </a:solidFill>
                <a:latin typeface="Arial" charset="0"/>
                <a:cs typeface="Times New Roman" pitchFamily="18" charset="0"/>
              </a:rPr>
              <a:t>);</a:t>
            </a:r>
            <a:endParaRPr lang="en-CA" sz="1800" dirty="0" smtClean="0">
              <a:solidFill>
                <a:srgbClr val="000000"/>
              </a:solidFill>
            </a:endParaRPr>
          </a:p>
          <a:p>
            <a:pPr eaLnBrk="0" hangingPunct="0">
              <a:buClrTx/>
              <a:buSzTx/>
              <a:buFontTx/>
              <a:buNone/>
            </a:pPr>
            <a:r>
              <a:rPr lang="en-CA" sz="1800" dirty="0" smtClean="0">
                <a:solidFill>
                  <a:srgbClr val="000000"/>
                </a:solidFill>
                <a:latin typeface="Arial" charset="0"/>
                <a:cs typeface="Times New Roman" pitchFamily="18" charset="0"/>
              </a:rPr>
              <a:t>end;</a:t>
            </a:r>
            <a:endParaRPr lang="en-CA" sz="1800" dirty="0" smtClean="0">
              <a:solidFill>
                <a:srgbClr val="000000"/>
              </a:solidFill>
            </a:endParaRPr>
          </a:p>
          <a:p>
            <a:endParaRPr lang="en-CA" sz="12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9C27224-761B-40AA-BB01-172CDBAC516A}" type="slidenum">
              <a:rPr lang="en-US" smtClean="0"/>
              <a:pPr/>
              <a:t>28</a:t>
            </a:fld>
            <a:endParaRPr 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Job Logging – Monitoring Usage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lnSpc>
                <a:spcPct val="100000"/>
              </a:lnSpc>
            </a:pPr>
            <a:r>
              <a:rPr lang="en-US" dirty="0" smtClean="0"/>
              <a:t>Identify which jobs ran successfully as often as they should have or didn’t run at all by ensuring that </a:t>
            </a:r>
            <a:r>
              <a:rPr lang="en-US" dirty="0" err="1" smtClean="0"/>
              <a:t>actual_successes</a:t>
            </a:r>
            <a:r>
              <a:rPr lang="en-US" dirty="0" smtClean="0"/>
              <a:t> &gt;= </a:t>
            </a:r>
            <a:r>
              <a:rPr lang="en-US" dirty="0" err="1" smtClean="0"/>
              <a:t>job_config.min_successes</a:t>
            </a:r>
            <a:r>
              <a:rPr lang="en-US" dirty="0" smtClean="0"/>
              <a:t> </a:t>
            </a:r>
          </a:p>
          <a:p>
            <a:pPr>
              <a:lnSpc>
                <a:spcPct val="100000"/>
              </a:lnSpc>
            </a:pPr>
            <a:r>
              <a:rPr lang="en-US" dirty="0" smtClean="0"/>
              <a:t>Identify which jobs failed more than allowed by ensuring that </a:t>
            </a:r>
            <a:r>
              <a:rPr lang="en-US" dirty="0" err="1" smtClean="0"/>
              <a:t>actual_failures</a:t>
            </a:r>
            <a:r>
              <a:rPr lang="en-US" dirty="0" smtClean="0"/>
              <a:t> &gt; </a:t>
            </a:r>
            <a:r>
              <a:rPr lang="en-US" dirty="0" err="1" smtClean="0"/>
              <a:t>job_config.max_failures</a:t>
            </a:r>
            <a:endParaRPr lang="en-US" dirty="0" smtClean="0"/>
          </a:p>
          <a:p>
            <a:pPr>
              <a:lnSpc>
                <a:spcPct val="100000"/>
              </a:lnSpc>
            </a:pPr>
            <a:r>
              <a:rPr lang="en-US" dirty="0" smtClean="0"/>
              <a:t>Identify which jobs that exceed the prescribe execution time  by ensuring that (</a:t>
            </a:r>
            <a:r>
              <a:rPr lang="en-US" dirty="0" err="1" smtClean="0"/>
              <a:t>completion_timestamp</a:t>
            </a:r>
            <a:r>
              <a:rPr lang="en-US" dirty="0" smtClean="0"/>
              <a:t> – timestamp ) &gt; </a:t>
            </a:r>
            <a:r>
              <a:rPr lang="en-US" dirty="0" err="1" smtClean="0"/>
              <a:t>job_config.baseline_exec_time</a:t>
            </a:r>
            <a:endParaRPr lang="en-US" dirty="0" smtClean="0"/>
          </a:p>
          <a:p>
            <a:pPr>
              <a:lnSpc>
                <a:spcPct val="100000"/>
              </a:lnSpc>
            </a:pPr>
            <a:r>
              <a:rPr lang="en-US" dirty="0" smtClean="0"/>
              <a:t>Show how things went yesterday or over the weekend using select </a:t>
            </a:r>
            <a:r>
              <a:rPr lang="en-US" dirty="0" err="1" smtClean="0"/>
              <a:t>job_name</a:t>
            </a:r>
            <a:r>
              <a:rPr lang="en-US" dirty="0" smtClean="0"/>
              <a:t>, status, count(*) from </a:t>
            </a:r>
            <a:r>
              <a:rPr lang="en-US" dirty="0" err="1" smtClean="0"/>
              <a:t>job_masters</a:t>
            </a:r>
            <a:r>
              <a:rPr lang="en-US" dirty="0" smtClean="0"/>
              <a:t> where timestamp &gt;= now() – interval ‘3’ day group by </a:t>
            </a:r>
            <a:r>
              <a:rPr lang="en-US" dirty="0" err="1" smtClean="0"/>
              <a:t>job_name</a:t>
            </a:r>
            <a:r>
              <a:rPr lang="en-US" dirty="0" smtClean="0"/>
              <a:t>, status</a:t>
            </a:r>
          </a:p>
          <a:p>
            <a:endParaRPr lang="en-US" dirty="0" smtClean="0"/>
          </a:p>
          <a:p>
            <a:endParaRPr lang="en-CA" dirty="0" smtClean="0"/>
          </a:p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9C27224-761B-40AA-BB01-172CDBAC516A}" type="slidenum">
              <a:rPr lang="en-US" smtClean="0"/>
              <a:pPr/>
              <a:t>29</a:t>
            </a:fld>
            <a:endParaRPr 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44500" y="177800"/>
            <a:ext cx="8699500" cy="762000"/>
          </a:xfrm>
        </p:spPr>
        <p:txBody>
          <a:bodyPr/>
          <a:lstStyle/>
          <a:p>
            <a:r>
              <a:rPr lang="en-US" sz="3600" dirty="0" smtClean="0"/>
              <a:t>Job Logging – Troubleshooting Usages</a:t>
            </a:r>
            <a:endParaRPr lang="en-CA" sz="36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lnSpc>
                <a:spcPct val="100000"/>
              </a:lnSpc>
            </a:pPr>
            <a:r>
              <a:rPr lang="en-US" dirty="0" smtClean="0"/>
              <a:t>Performance of a job  over time by querying the </a:t>
            </a:r>
            <a:r>
              <a:rPr lang="en-US" dirty="0" err="1" smtClean="0"/>
              <a:t>job_masters</a:t>
            </a:r>
            <a:r>
              <a:rPr lang="en-US" dirty="0" smtClean="0"/>
              <a:t> table for a specific job order by timestamp</a:t>
            </a:r>
          </a:p>
          <a:p>
            <a:pPr>
              <a:lnSpc>
                <a:spcPct val="100000"/>
              </a:lnSpc>
            </a:pPr>
            <a:r>
              <a:rPr lang="en-US" dirty="0" smtClean="0"/>
              <a:t>View a complete job execution by querying </a:t>
            </a:r>
            <a:r>
              <a:rPr lang="en-US" dirty="0" err="1" smtClean="0"/>
              <a:t>job_logs</a:t>
            </a:r>
            <a:r>
              <a:rPr lang="en-US" dirty="0" smtClean="0"/>
              <a:t> order by </a:t>
            </a:r>
            <a:r>
              <a:rPr lang="en-US" dirty="0" err="1" smtClean="0"/>
              <a:t>step_id</a:t>
            </a:r>
            <a:r>
              <a:rPr lang="en-US" dirty="0" smtClean="0"/>
              <a:t> where </a:t>
            </a:r>
            <a:r>
              <a:rPr lang="en-US" dirty="0" err="1" smtClean="0"/>
              <a:t>job_id</a:t>
            </a:r>
            <a:r>
              <a:rPr lang="en-US" dirty="0" smtClean="0"/>
              <a:t> = ? (‘?’ is the instance of a job that you are interested in).</a:t>
            </a:r>
          </a:p>
          <a:p>
            <a:pPr>
              <a:lnSpc>
                <a:spcPct val="100000"/>
              </a:lnSpc>
            </a:pPr>
            <a:r>
              <a:rPr lang="en-US" dirty="0" smtClean="0"/>
              <a:t>Compare a particular job step by querying </a:t>
            </a:r>
            <a:r>
              <a:rPr lang="en-US" dirty="0" err="1" smtClean="0"/>
              <a:t>job_logs</a:t>
            </a:r>
            <a:r>
              <a:rPr lang="en-US" dirty="0" smtClean="0"/>
              <a:t> where action = ‘?’ and </a:t>
            </a:r>
            <a:r>
              <a:rPr lang="en-US" dirty="0" err="1" smtClean="0"/>
              <a:t>job_id</a:t>
            </a:r>
            <a:r>
              <a:rPr lang="en-US" dirty="0" smtClean="0"/>
              <a:t> in (select </a:t>
            </a:r>
            <a:r>
              <a:rPr lang="en-US" dirty="0" err="1" smtClean="0"/>
              <a:t>job_id</a:t>
            </a:r>
            <a:r>
              <a:rPr lang="en-US" dirty="0" smtClean="0"/>
              <a:t> from </a:t>
            </a:r>
            <a:r>
              <a:rPr lang="en-US" dirty="0" err="1" smtClean="0"/>
              <a:t>job_masters</a:t>
            </a:r>
            <a:r>
              <a:rPr lang="en-US" dirty="0" smtClean="0"/>
              <a:t> where </a:t>
            </a:r>
            <a:r>
              <a:rPr lang="en-US" dirty="0" err="1" smtClean="0"/>
              <a:t>job_name</a:t>
            </a:r>
            <a:r>
              <a:rPr lang="en-US" dirty="0" smtClean="0"/>
              <a:t>=‘?’ and timestamp &gt;= ‘?’)</a:t>
            </a:r>
          </a:p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9C27224-761B-40AA-BB01-172CDBAC516A}" type="slidenum">
              <a:rPr lang="en-US" smtClean="0"/>
              <a:pPr/>
              <a:t>30</a:t>
            </a:fld>
            <a:endParaRPr 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Query Metrics Over Time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Track key query/process performance (executions, rows read, rows returned, execution plans, etc)</a:t>
            </a:r>
          </a:p>
          <a:p>
            <a:r>
              <a:rPr lang="en-US" dirty="0" smtClean="0"/>
              <a:t>Monitor against baseline</a:t>
            </a:r>
          </a:p>
          <a:p>
            <a:r>
              <a:rPr lang="en-US" dirty="0" smtClean="0"/>
              <a:t>Best done at the application level or through web logs</a:t>
            </a:r>
          </a:p>
          <a:p>
            <a:r>
              <a:rPr lang="en-US" dirty="0" smtClean="0"/>
              <a:t>Track the end-user experience not just what happens at the database level</a:t>
            </a:r>
          </a:p>
          <a:p>
            <a:r>
              <a:rPr lang="en-US" sz="2400" b="1" dirty="0" smtClean="0"/>
              <a:t>The only KPIs that really matter</a:t>
            </a:r>
          </a:p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9C27224-761B-40AA-BB01-172CDBAC516A}" type="slidenum">
              <a:rPr lang="en-US" smtClean="0"/>
              <a:pPr/>
              <a:t>31</a:t>
            </a:fld>
            <a:endParaRPr 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Database and OS Metrics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mtClean="0"/>
              <a:t>It doesn’t matter how you collected it</a:t>
            </a:r>
          </a:p>
          <a:p>
            <a:pPr lvl="1"/>
            <a:r>
              <a:rPr lang="en-US" smtClean="0"/>
              <a:t>Cacti or any other 3rd party</a:t>
            </a:r>
          </a:p>
          <a:p>
            <a:pPr lvl="1"/>
            <a:r>
              <a:rPr lang="en-US" smtClean="0"/>
              <a:t>Database</a:t>
            </a:r>
          </a:p>
          <a:p>
            <a:pPr lvl="1"/>
            <a:r>
              <a:rPr lang="en-US" smtClean="0"/>
              <a:t>File</a:t>
            </a:r>
          </a:p>
          <a:p>
            <a:r>
              <a:rPr lang="en-US" smtClean="0"/>
              <a:t>Capture database and OS metrics as well as database object sizes with identical granularities</a:t>
            </a:r>
          </a:p>
          <a:p>
            <a:pPr lvl="1"/>
            <a:r>
              <a:rPr lang="en-US" smtClean="0"/>
              <a:t>Show global status</a:t>
            </a:r>
          </a:p>
          <a:p>
            <a:pPr lvl="1"/>
            <a:r>
              <a:rPr lang="en-US" smtClean="0"/>
              <a:t>Select owner, table_name, data_size, index_size from information_schema.tables</a:t>
            </a:r>
          </a:p>
          <a:p>
            <a:pPr lvl="1"/>
            <a:r>
              <a:rPr lang="en-US" smtClean="0"/>
              <a:t>sar/vmstat output</a:t>
            </a:r>
          </a:p>
          <a:p>
            <a:r>
              <a:rPr lang="en-US" smtClean="0"/>
              <a:t>Looking for pattern changes</a:t>
            </a:r>
          </a:p>
          <a:p>
            <a:r>
              <a:rPr lang="en-US" smtClean="0"/>
              <a:t>Can monitor against a baseline</a:t>
            </a:r>
          </a:p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9C27224-761B-40AA-BB01-172CDBAC516A}" type="slidenum">
              <a:rPr lang="en-US" smtClean="0"/>
              <a:pPr/>
              <a:t>32</a:t>
            </a:fld>
            <a:endParaRPr 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Event Scheduler Considerations</a:t>
            </a:r>
            <a:endParaRPr lang="en-CA" dirty="0"/>
          </a:p>
        </p:txBody>
      </p:sp>
      <p:sp>
        <p:nvSpPr>
          <p:cNvPr id="4" name="Content Placeholder 3"/>
          <p:cNvSpPr>
            <a:spLocks noGrp="1"/>
          </p:cNvSpPr>
          <p:nvPr>
            <p:ph idx="1"/>
          </p:nvPr>
        </p:nvSpPr>
        <p:spPr>
          <a:xfrm>
            <a:off x="457200" y="1041400"/>
            <a:ext cx="8229600" cy="4927600"/>
          </a:xfrm>
        </p:spPr>
        <p:txBody>
          <a:bodyPr/>
          <a:lstStyle/>
          <a:p>
            <a:pPr>
              <a:lnSpc>
                <a:spcPct val="100000"/>
              </a:lnSpc>
            </a:pPr>
            <a:r>
              <a:rPr lang="en-US" dirty="0" smtClean="0"/>
              <a:t>Runs like </a:t>
            </a:r>
            <a:r>
              <a:rPr lang="en-US" dirty="0" err="1" smtClean="0"/>
              <a:t>cron</a:t>
            </a:r>
            <a:r>
              <a:rPr lang="en-US" dirty="0" smtClean="0"/>
              <a:t> so </a:t>
            </a:r>
            <a:r>
              <a:rPr lang="en-US" dirty="0" smtClean="0"/>
              <a:t>a job </a:t>
            </a:r>
            <a:r>
              <a:rPr lang="en-US" dirty="0" smtClean="0"/>
              <a:t>can lock on itself and kill the system if frequently executed</a:t>
            </a:r>
          </a:p>
          <a:p>
            <a:r>
              <a:rPr lang="en-US" dirty="0" smtClean="0"/>
              <a:t>Add </a:t>
            </a:r>
            <a:r>
              <a:rPr lang="en-US" dirty="0" smtClean="0"/>
              <a:t>explicit locks </a:t>
            </a:r>
            <a:r>
              <a:rPr lang="en-US" dirty="0" smtClean="0"/>
              <a:t>in the your procedures to mitigate</a:t>
            </a:r>
          </a:p>
          <a:p>
            <a:r>
              <a:rPr lang="en-US" sz="2400" b="1" dirty="0" smtClean="0"/>
              <a:t>Sample Code:</a:t>
            </a:r>
          </a:p>
          <a:p>
            <a:endParaRPr lang="en-US" sz="1800" b="1" dirty="0" smtClean="0"/>
          </a:p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US" sz="1800" dirty="0" smtClean="0"/>
              <a:t>declare </a:t>
            </a:r>
            <a:r>
              <a:rPr lang="en-US" sz="1800" dirty="0" err="1" smtClean="0"/>
              <a:t>v_lock_results</a:t>
            </a:r>
            <a:r>
              <a:rPr lang="en-US" sz="1800" dirty="0" smtClean="0"/>
              <a:t> </a:t>
            </a:r>
            <a:r>
              <a:rPr lang="en-US" sz="1800" dirty="0" err="1" smtClean="0"/>
              <a:t>int</a:t>
            </a:r>
            <a:r>
              <a:rPr lang="en-US" sz="1800" dirty="0" smtClean="0"/>
              <a:t>;</a:t>
            </a:r>
            <a:br>
              <a:rPr lang="en-US" sz="1800" dirty="0" smtClean="0"/>
            </a:br>
            <a:r>
              <a:rPr lang="en-US" sz="1800" dirty="0" smtClean="0"/>
              <a:t>declare </a:t>
            </a:r>
            <a:r>
              <a:rPr lang="en-US" sz="1800" dirty="0" err="1" smtClean="0"/>
              <a:t>v_lock_string</a:t>
            </a:r>
            <a:r>
              <a:rPr lang="en-US" sz="1800" dirty="0" smtClean="0"/>
              <a:t> </a:t>
            </a:r>
            <a:r>
              <a:rPr lang="en-US" sz="1800" dirty="0" err="1" smtClean="0"/>
              <a:t>varchar</a:t>
            </a:r>
            <a:r>
              <a:rPr lang="en-US" sz="1800" dirty="0" smtClean="0"/>
              <a:t>(100) 	default </a:t>
            </a:r>
            <a:r>
              <a:rPr lang="en-US" sz="1800" dirty="0" err="1" smtClean="0"/>
              <a:t>concat</a:t>
            </a:r>
            <a:r>
              <a:rPr lang="en-US" sz="1800" dirty="0" smtClean="0"/>
              <a:t> (database(), </a:t>
            </a:r>
            <a:r>
              <a:rPr lang="en-US" sz="1800" dirty="0" err="1" smtClean="0"/>
              <a:t>v_job_name</a:t>
            </a:r>
            <a:r>
              <a:rPr lang="en-US" sz="1800" dirty="0" smtClean="0"/>
              <a:t>, ‘_lock’);</a:t>
            </a:r>
          </a:p>
          <a:p>
            <a:pPr lvl="1">
              <a:lnSpc>
                <a:spcPct val="100000"/>
              </a:lnSpc>
              <a:spcBef>
                <a:spcPts val="0"/>
              </a:spcBef>
              <a:buNone/>
            </a:pPr>
            <a:r>
              <a:rPr lang="en-US" sz="1800" dirty="0" smtClean="0"/>
              <a:t>….</a:t>
            </a:r>
          </a:p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US" sz="1800" dirty="0" smtClean="0"/>
              <a:t>set </a:t>
            </a:r>
            <a:r>
              <a:rPr lang="en-US" sz="1800" dirty="0" err="1" smtClean="0"/>
              <a:t>v_lock</a:t>
            </a:r>
            <a:r>
              <a:rPr lang="en-US" sz="1800" dirty="0" smtClean="0"/>
              <a:t>=</a:t>
            </a:r>
            <a:r>
              <a:rPr lang="en-US" sz="1800" b="1" dirty="0" err="1" smtClean="0"/>
              <a:t>get_lock</a:t>
            </a:r>
            <a:r>
              <a:rPr lang="en-US" sz="1800" dirty="0" smtClean="0"/>
              <a:t>(v_lock_string,5);</a:t>
            </a:r>
            <a:br>
              <a:rPr lang="en-US" sz="1800" dirty="0" smtClean="0"/>
            </a:br>
            <a:r>
              <a:rPr lang="en-US" sz="1800" b="1" dirty="0" smtClean="0"/>
              <a:t>If </a:t>
            </a:r>
            <a:r>
              <a:rPr lang="en-US" sz="1800" b="1" dirty="0" err="1" smtClean="0"/>
              <a:t>v_lock_results</a:t>
            </a:r>
            <a:r>
              <a:rPr lang="en-US" sz="1800" b="1" dirty="0" smtClean="0"/>
              <a:t>=0 </a:t>
            </a:r>
            <a:r>
              <a:rPr lang="en-US" sz="1800" dirty="0" smtClean="0"/>
              <a:t>then</a:t>
            </a:r>
          </a:p>
          <a:p>
            <a:pPr lvl="1">
              <a:lnSpc>
                <a:spcPct val="100000"/>
              </a:lnSpc>
              <a:spcBef>
                <a:spcPts val="0"/>
              </a:spcBef>
              <a:buNone/>
            </a:pPr>
            <a:r>
              <a:rPr lang="en-US" sz="1800" dirty="0" smtClean="0"/>
              <a:t>	# you didn’t get the lock exit gracefully</a:t>
            </a:r>
          </a:p>
          <a:p>
            <a:pPr lvl="1">
              <a:lnSpc>
                <a:spcPct val="100000"/>
              </a:lnSpc>
              <a:spcBef>
                <a:spcPts val="0"/>
              </a:spcBef>
              <a:buNone/>
            </a:pPr>
            <a:r>
              <a:rPr lang="en-US" sz="1800" b="1" dirty="0" smtClean="0"/>
              <a:t>else</a:t>
            </a:r>
          </a:p>
          <a:p>
            <a:pPr lvl="1">
              <a:lnSpc>
                <a:spcPct val="100000"/>
              </a:lnSpc>
              <a:spcBef>
                <a:spcPts val="0"/>
              </a:spcBef>
              <a:buNone/>
            </a:pPr>
            <a:r>
              <a:rPr lang="en-US" sz="1800" dirty="0" smtClean="0"/>
              <a:t>	#execute the rest of the procedure</a:t>
            </a:r>
            <a:br>
              <a:rPr lang="en-US" sz="1800" dirty="0" smtClean="0"/>
            </a:br>
            <a:r>
              <a:rPr lang="en-US" sz="1800" dirty="0" smtClean="0"/>
              <a:t>set </a:t>
            </a:r>
            <a:r>
              <a:rPr lang="en-US" sz="1800" dirty="0" err="1" smtClean="0"/>
              <a:t>v_lock_results</a:t>
            </a:r>
            <a:r>
              <a:rPr lang="en-US" sz="1800" dirty="0" smtClean="0"/>
              <a:t> = </a:t>
            </a:r>
            <a:r>
              <a:rPr lang="en-US" sz="1800" b="1" dirty="0" err="1" smtClean="0"/>
              <a:t>release_lock</a:t>
            </a:r>
            <a:r>
              <a:rPr lang="en-US" sz="1800" dirty="0" smtClean="0"/>
              <a:t>(</a:t>
            </a:r>
            <a:r>
              <a:rPr lang="en-US" sz="1800" dirty="0" err="1" smtClean="0"/>
              <a:t>v_lock_string</a:t>
            </a:r>
            <a:r>
              <a:rPr lang="en-US" sz="1800" dirty="0" smtClean="0"/>
              <a:t>);</a:t>
            </a:r>
          </a:p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US" sz="1800" dirty="0" smtClean="0"/>
              <a:t>end if;</a:t>
            </a:r>
            <a:endParaRPr lang="en-CA" sz="1800" dirty="0" smtClean="0"/>
          </a:p>
          <a:p>
            <a:endParaRPr lang="en-US" dirty="0" smtClean="0"/>
          </a:p>
          <a:p>
            <a:endParaRPr lang="en-CA" dirty="0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2C7FDBE-A669-4682-B7D5-89CA6E25D636}" type="slidenum">
              <a:rPr lang="en-US" smtClean="0"/>
              <a:pPr/>
              <a:t>33</a:t>
            </a:fld>
            <a:endParaRPr 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Partitioning Considerations</a:t>
            </a:r>
            <a:endParaRPr lang="en-CA" dirty="0"/>
          </a:p>
        </p:txBody>
      </p:sp>
      <p:sp>
        <p:nvSpPr>
          <p:cNvPr id="7" name="Content Placeholder 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Locking</a:t>
            </a:r>
          </a:p>
          <a:p>
            <a:pPr lvl="1"/>
            <a:r>
              <a:rPr lang="en-US" dirty="0" err="1" smtClean="0"/>
              <a:t>MySQL</a:t>
            </a:r>
            <a:r>
              <a:rPr lang="en-US" dirty="0" smtClean="0"/>
              <a:t> will lock all partitions for a single insert/update/delete or partition operation</a:t>
            </a:r>
          </a:p>
          <a:p>
            <a:pPr lvl="1"/>
            <a:r>
              <a:rPr lang="en-US" dirty="0" smtClean="0"/>
              <a:t>Very bad for concurrency if you think to use hash or list partitioning is in other database platforms</a:t>
            </a:r>
          </a:p>
          <a:p>
            <a:pPr lvl="1"/>
            <a:r>
              <a:rPr lang="en-US" dirty="0" smtClean="0"/>
              <a:t>Executed DML in batches if you can</a:t>
            </a:r>
          </a:p>
          <a:p>
            <a:r>
              <a:rPr lang="en-US" dirty="0" smtClean="0"/>
              <a:t>Partition Maintenance for Range Partitioning</a:t>
            </a:r>
          </a:p>
          <a:p>
            <a:pPr lvl="1"/>
            <a:r>
              <a:rPr lang="en-US" dirty="0" smtClean="0"/>
              <a:t>The most important task is to ensure that the maintenance is occurring and monitor for it by inserting a row in the future then removing it.</a:t>
            </a:r>
          </a:p>
          <a:p>
            <a:pPr lvl="1"/>
            <a:r>
              <a:rPr lang="en-US" dirty="0" smtClean="0"/>
              <a:t>Remember you only have 1024 partitions per table</a:t>
            </a:r>
          </a:p>
          <a:p>
            <a:pPr lvl="1"/>
            <a:r>
              <a:rPr lang="en-US" dirty="0" smtClean="0"/>
              <a:t>Never use the </a:t>
            </a:r>
            <a:r>
              <a:rPr lang="en-US" dirty="0" err="1" smtClean="0"/>
              <a:t>maxvalue</a:t>
            </a:r>
            <a:r>
              <a:rPr lang="en-US" dirty="0" smtClean="0"/>
              <a:t> partition since it gives you a false sense of security. </a:t>
            </a:r>
          </a:p>
          <a:p>
            <a:endParaRPr lang="en-CA" dirty="0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2C7FDBE-A669-4682-B7D5-89CA6E25D636}" type="slidenum">
              <a:rPr lang="en-US" smtClean="0"/>
              <a:pPr/>
              <a:t>34</a:t>
            </a:fld>
            <a:endParaRPr lang="en-US"/>
          </a:p>
        </p:txBody>
      </p:sp>
      <p:graphicFrame>
        <p:nvGraphicFramePr>
          <p:cNvPr id="11" name="Chart 10"/>
          <p:cNvGraphicFramePr/>
          <p:nvPr/>
        </p:nvGraphicFramePr>
        <p:xfrm>
          <a:off x="2357422" y="4572008"/>
          <a:ext cx="4286280" cy="146049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1" name="Rectangle 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>
                <a:solidFill>
                  <a:srgbClr val="C00000"/>
                </a:solidFill>
              </a:rPr>
              <a:t>Thank You.</a:t>
            </a:r>
            <a:endParaRPr lang="en-US" dirty="0">
              <a:solidFill>
                <a:srgbClr val="C00000"/>
              </a:solidFill>
            </a:endParaRPr>
          </a:p>
        </p:txBody>
      </p:sp>
      <p:sp>
        <p:nvSpPr>
          <p:cNvPr id="15362" name="Rectangle 2"/>
          <p:cNvSpPr>
            <a:spLocks noGrp="1" noChangeArrowheads="1"/>
          </p:cNvSpPr>
          <p:nvPr>
            <p:ph sz="half" idx="1"/>
          </p:nvPr>
        </p:nvSpPr>
        <p:spPr/>
        <p:txBody>
          <a:bodyPr/>
          <a:lstStyle/>
          <a:p>
            <a:pPr lvl="1"/>
            <a:endParaRPr lang="en-US" dirty="0" smtClean="0"/>
          </a:p>
          <a:p>
            <a:endParaRPr lang="en-US" dirty="0" smtClean="0"/>
          </a:p>
          <a:p>
            <a:endParaRPr lang="en-US" dirty="0" smtClean="0"/>
          </a:p>
          <a:p>
            <a:endParaRPr lang="en-US" dirty="0"/>
          </a:p>
        </p:txBody>
      </p:sp>
      <p:sp>
        <p:nvSpPr>
          <p:cNvPr id="10" name="Content Placeholder 9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r>
              <a:rPr lang="en-US" sz="4400" b="1" dirty="0" smtClean="0">
                <a:solidFill>
                  <a:srgbClr val="C00000"/>
                </a:solidFill>
              </a:rPr>
              <a:t>Win a signed copy of </a:t>
            </a:r>
            <a:r>
              <a:rPr lang="en-US" sz="4400" b="1" dirty="0" err="1" smtClean="0">
                <a:solidFill>
                  <a:srgbClr val="C00000"/>
                </a:solidFill>
              </a:rPr>
              <a:t>Sheeri’s</a:t>
            </a:r>
            <a:r>
              <a:rPr lang="en-US" sz="4400" b="1" dirty="0" smtClean="0">
                <a:solidFill>
                  <a:srgbClr val="C00000"/>
                </a:solidFill>
              </a:rPr>
              <a:t> book.</a:t>
            </a:r>
          </a:p>
          <a:p>
            <a:endParaRPr lang="en-US" dirty="0" smtClean="0"/>
          </a:p>
          <a:p>
            <a:pPr>
              <a:lnSpc>
                <a:spcPts val="2800"/>
              </a:lnSpc>
            </a:pPr>
            <a:r>
              <a:rPr lang="en-US" dirty="0" smtClean="0"/>
              <a:t>Leave your business card and you could win a book. We’ll invite you to read our blog posts, follow us on twitter, and join our next webinars.</a:t>
            </a:r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0DF4CB4-E73B-4F5E-98F5-7F7F7615689E}" type="slidenum">
              <a:rPr lang="en-US" smtClean="0"/>
              <a:pPr/>
              <a:t>35</a:t>
            </a:fld>
            <a:endParaRPr lang="en-US" dirty="0"/>
          </a:p>
        </p:txBody>
      </p:sp>
      <p:pic>
        <p:nvPicPr>
          <p:cNvPr id="7" name="Picture 6" descr="0470416912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066800" y="1600200"/>
            <a:ext cx="2072640" cy="2590800"/>
          </a:xfrm>
          <a:prstGeom prst="rect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Thank You</a:t>
            </a:r>
            <a:endParaRPr lang="en-CA" dirty="0"/>
          </a:p>
        </p:txBody>
      </p:sp>
      <p:sp>
        <p:nvSpPr>
          <p:cNvPr id="11" name="Subtitle 10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Questions, Comments, Feedback?</a:t>
            </a:r>
          </a:p>
          <a:p>
            <a:endParaRPr lang="en-US" dirty="0" smtClean="0"/>
          </a:p>
          <a:p>
            <a:pPr algn="ctr"/>
            <a:r>
              <a:rPr lang="en-US" sz="3200" dirty="0" smtClean="0"/>
              <a:t>Rob Hamel</a:t>
            </a:r>
          </a:p>
          <a:p>
            <a:pPr algn="ctr"/>
            <a:r>
              <a:rPr lang="en-US" dirty="0" smtClean="0">
                <a:hlinkClick r:id="rId3"/>
              </a:rPr>
              <a:t>hamel@pythian.com</a:t>
            </a:r>
            <a:endParaRPr lang="en-US" dirty="0" smtClean="0"/>
          </a:p>
          <a:p>
            <a:pPr algn="ctr"/>
            <a:endParaRPr lang="en-US" dirty="0" smtClean="0"/>
          </a:p>
          <a:p>
            <a:pPr algn="ctr"/>
            <a:r>
              <a:rPr lang="en-US" dirty="0" smtClean="0"/>
              <a:t>Read: </a:t>
            </a:r>
            <a:r>
              <a:rPr lang="en-US" dirty="0" smtClean="0">
                <a:hlinkClick r:id="rId4"/>
              </a:rPr>
              <a:t>www.pythian.com/news/author/hamel</a:t>
            </a:r>
            <a:endParaRPr lang="en-US" dirty="0" smtClean="0"/>
          </a:p>
          <a:p>
            <a:pPr algn="ctr"/>
            <a:endParaRPr lang="en-US" dirty="0" smtClean="0"/>
          </a:p>
          <a:p>
            <a:pPr lvl="0" algn="ctr">
              <a:lnSpc>
                <a:spcPct val="100000"/>
              </a:lnSpc>
            </a:pPr>
            <a:r>
              <a:rPr lang="en-CA" dirty="0" smtClean="0"/>
              <a:t>Ask </a:t>
            </a:r>
            <a:r>
              <a:rPr lang="en-CA" dirty="0" smtClean="0"/>
              <a:t>me about saving 15% on our Adoption Accelerator</a:t>
            </a:r>
            <a:br>
              <a:rPr lang="en-CA" dirty="0" smtClean="0"/>
            </a:br>
            <a:r>
              <a:rPr lang="en-CA" dirty="0" smtClean="0"/>
              <a:t>for </a:t>
            </a:r>
            <a:r>
              <a:rPr lang="en-CA" dirty="0" err="1" smtClean="0"/>
              <a:t>MySQL</a:t>
            </a:r>
            <a:r>
              <a:rPr lang="en-CA" dirty="0" smtClean="0"/>
              <a:t> Offering</a:t>
            </a:r>
            <a:br>
              <a:rPr lang="en-CA" dirty="0" smtClean="0"/>
            </a:br>
            <a:r>
              <a:rPr lang="en-CA" dirty="0" smtClean="0"/>
              <a:t>while at </a:t>
            </a:r>
            <a:r>
              <a:rPr lang="en-CA" dirty="0" err="1" smtClean="0"/>
              <a:t>MySQL</a:t>
            </a:r>
            <a:r>
              <a:rPr lang="en-CA" dirty="0" smtClean="0"/>
              <a:t> Conference 2010!</a:t>
            </a:r>
            <a:br>
              <a:rPr lang="en-CA" dirty="0" smtClean="0"/>
            </a:br>
            <a:r>
              <a:rPr lang="en-CA" dirty="0" smtClean="0"/>
              <a:t/>
            </a:r>
            <a:br>
              <a:rPr lang="en-CA" dirty="0" smtClean="0"/>
            </a:br>
            <a:r>
              <a:rPr lang="en-CA" dirty="0" smtClean="0">
                <a:hlinkClick r:id="rId5"/>
              </a:rPr>
              <a:t>mysql@pythian.com</a:t>
            </a:r>
            <a:endParaRPr lang="en-US" dirty="0" smtClean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0"/>
          </p:nvPr>
        </p:nvSpPr>
        <p:spPr>
          <a:prstGeom prst="rect">
            <a:avLst/>
          </a:prstGeom>
        </p:spPr>
        <p:txBody>
          <a:bodyPr/>
          <a:lstStyle/>
          <a:p>
            <a:fld id="{403E24B5-DF51-47B3-95DE-DBF75C393C03}" type="slidenum">
              <a:rPr lang="en-US" smtClean="0"/>
              <a:pPr/>
              <a:t>36</a:t>
            </a:fld>
            <a:endParaRPr 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_rels/theme2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Standard sales pres- updated.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C21717"/>
      </a:accent1>
      <a:accent2>
        <a:srgbClr val="333399"/>
      </a:accent2>
      <a:accent3>
        <a:srgbClr val="FFFFFF"/>
      </a:accent3>
      <a:accent4>
        <a:srgbClr val="000000"/>
      </a:accent4>
      <a:accent5>
        <a:srgbClr val="DDABAB"/>
      </a:accent5>
      <a:accent6>
        <a:srgbClr val="2D2D8A"/>
      </a:accent6>
      <a:hlink>
        <a:srgbClr val="009999"/>
      </a:hlink>
      <a:folHlink>
        <a:srgbClr val="99CC00"/>
      </a:folHlink>
    </a:clrScheme>
    <a:fontScheme name="Title &amp; Subtitle">
      <a:majorFont>
        <a:latin typeface="Eurostile"/>
        <a:ea typeface=""/>
        <a:cs typeface=""/>
      </a:majorFont>
      <a:minorFont>
        <a:latin typeface="Trebuchet MS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blipFill dpi="0" rotWithShape="0">
          <a:blip xmlns:r="http://schemas.openxmlformats.org/officeDocument/2006/relationships" r:embed="rId1"/>
          <a:srcRect/>
          <a:tile tx="0" ty="0" sx="100000" sy="100000" flip="none" algn="tl"/>
        </a:blipFill>
        <a:ln w="25400" cap="flat" cmpd="sng" algn="ctr">
          <a:solidFill>
            <a:srgbClr val="000000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800" b="0" i="0" u="none" strike="noStrike" cap="none" normalizeH="0" baseline="0" smtClean="0">
            <a:ln>
              <a:noFill/>
            </a:ln>
            <a:solidFill>
              <a:srgbClr val="000000"/>
            </a:solidFill>
            <a:effectLst/>
            <a:latin typeface="Gill Sans" charset="0"/>
            <a:sym typeface="Gill Sans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blipFill dpi="0" rotWithShape="0">
          <a:blip xmlns:r="http://schemas.openxmlformats.org/officeDocument/2006/relationships" r:embed="rId1"/>
          <a:srcRect/>
          <a:tile tx="0" ty="0" sx="100000" sy="100000" flip="none" algn="tl"/>
        </a:blipFill>
        <a:ln w="25400" cap="flat" cmpd="sng" algn="ctr">
          <a:solidFill>
            <a:srgbClr val="000000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800" b="0" i="0" u="none" strike="noStrike" cap="none" normalizeH="0" baseline="0" smtClean="0">
            <a:ln>
              <a:noFill/>
            </a:ln>
            <a:solidFill>
              <a:srgbClr val="000000"/>
            </a:solidFill>
            <a:effectLst/>
            <a:latin typeface="Gill Sans" charset="0"/>
            <a:sym typeface="Gill Sans" charset="0"/>
          </a:defRPr>
        </a:defPPr>
      </a:lstStyle>
    </a:lnDef>
  </a:objectDefaults>
  <a:extraClrSchemeLst>
    <a:extraClrScheme>
      <a:clrScheme name="Title &amp; Subtitle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Title &amp; Bullets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0000"/>
      </a:accent1>
      <a:accent2>
        <a:srgbClr val="333399"/>
      </a:accent2>
      <a:accent3>
        <a:srgbClr val="FFFFFF"/>
      </a:accent3>
      <a:accent4>
        <a:srgbClr val="000000"/>
      </a:accent4>
      <a:accent5>
        <a:srgbClr val="AAAAAA"/>
      </a:accent5>
      <a:accent6>
        <a:srgbClr val="2D2D8A"/>
      </a:accent6>
      <a:hlink>
        <a:srgbClr val="009999"/>
      </a:hlink>
      <a:folHlink>
        <a:srgbClr val="99CC00"/>
      </a:folHlink>
    </a:clrScheme>
    <a:fontScheme name="Title &amp; Bullets">
      <a:majorFont>
        <a:latin typeface="Eurostile"/>
        <a:ea typeface=""/>
        <a:cs typeface=""/>
      </a:majorFont>
      <a:minorFont>
        <a:latin typeface="Trebuchet MS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blipFill dpi="0" rotWithShape="0">
          <a:blip xmlns:r="http://schemas.openxmlformats.org/officeDocument/2006/relationships" r:embed="rId1"/>
          <a:srcRect/>
          <a:tile tx="0" ty="0" sx="100000" sy="100000" flip="none" algn="tl"/>
        </a:blipFill>
        <a:ln w="25400" cap="flat" cmpd="sng" algn="ctr">
          <a:solidFill>
            <a:srgbClr val="000000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800" b="0" i="0" u="none" strike="noStrike" cap="none" normalizeH="0" baseline="0" smtClean="0">
            <a:ln>
              <a:noFill/>
            </a:ln>
            <a:solidFill>
              <a:srgbClr val="000000"/>
            </a:solidFill>
            <a:effectLst/>
            <a:latin typeface="Gill Sans" charset="0"/>
            <a:sym typeface="Gill Sans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blipFill dpi="0" rotWithShape="0">
          <a:blip xmlns:r="http://schemas.openxmlformats.org/officeDocument/2006/relationships" r:embed="rId1"/>
          <a:srcRect/>
          <a:tile tx="0" ty="0" sx="100000" sy="100000" flip="none" algn="tl"/>
        </a:blipFill>
        <a:ln w="25400" cap="flat" cmpd="sng" algn="ctr">
          <a:solidFill>
            <a:srgbClr val="000000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800" b="0" i="0" u="none" strike="noStrike" cap="none" normalizeH="0" baseline="0" smtClean="0">
            <a:ln>
              <a:noFill/>
            </a:ln>
            <a:solidFill>
              <a:srgbClr val="000000"/>
            </a:solidFill>
            <a:effectLst/>
            <a:latin typeface="Gill Sans" charset="0"/>
            <a:sym typeface="Gill Sans" charset="0"/>
          </a:defRPr>
        </a:defPPr>
      </a:lstStyle>
    </a:lnDef>
  </a:objectDefaults>
  <a:extraClrSchemeLst>
    <a:extraClrScheme>
      <a:clrScheme name="Title &amp; Bullets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Standard sales pres- updated.</Template>
  <TotalTime>1185</TotalTime>
  <Pages>0</Pages>
  <Words>2152</Words>
  <Characters>0</Characters>
  <Application>Microsoft Office PowerPoint</Application>
  <PresentationFormat>On-screen Show (4:3)</PresentationFormat>
  <Lines>0</Lines>
  <Paragraphs>544</Paragraphs>
  <Slides>36</Slides>
  <Notes>3</Notes>
  <HiddenSlides>0</HiddenSlides>
  <MMClips>0</MMClips>
  <ScaleCrop>false</ScaleCrop>
  <HeadingPairs>
    <vt:vector size="4" baseType="variant">
      <vt:variant>
        <vt:lpstr>Theme</vt:lpstr>
      </vt:variant>
      <vt:variant>
        <vt:i4>2</vt:i4>
      </vt:variant>
      <vt:variant>
        <vt:lpstr>Slide Titles</vt:lpstr>
      </vt:variant>
      <vt:variant>
        <vt:i4>36</vt:i4>
      </vt:variant>
    </vt:vector>
  </HeadingPairs>
  <TitlesOfParts>
    <vt:vector size="38" baseType="lpstr">
      <vt:lpstr>Standard sales pres- updated.</vt:lpstr>
      <vt:lpstr>Title &amp; Bullets</vt:lpstr>
      <vt:lpstr>Better Database Debugging for Shorter Downtimes</vt:lpstr>
      <vt:lpstr>About Pythian</vt:lpstr>
      <vt:lpstr>Who Am I?</vt:lpstr>
      <vt:lpstr>Today’s Agenda</vt:lpstr>
      <vt:lpstr>What Determines Effectiveness</vt:lpstr>
      <vt:lpstr>Why Add Your Own Instrumentation?</vt:lpstr>
      <vt:lpstr>Default MySQL Instrumentation</vt:lpstr>
      <vt:lpstr>Typical Troubleshooting Checklist</vt:lpstr>
      <vt:lpstr>Common Issues</vt:lpstr>
      <vt:lpstr>MySQL Configuration Discrepancies</vt:lpstr>
      <vt:lpstr>DDL Changes</vt:lpstr>
      <vt:lpstr>Regularly Scheduled Jobs</vt:lpstr>
      <vt:lpstr>New and/or Changed Queries</vt:lpstr>
      <vt:lpstr>Workload Changes</vt:lpstr>
      <vt:lpstr>Tracking Change Over Time</vt:lpstr>
      <vt:lpstr>SCD Type-2 To The Rescue</vt:lpstr>
      <vt:lpstr>SCD-Type 2 – What Is Needed?</vt:lpstr>
      <vt:lpstr>SCD-Type 2 – The Algorithm</vt:lpstr>
      <vt:lpstr>SCD-Type 2 – Example</vt:lpstr>
      <vt:lpstr>SCD-Type 2 – Intitial Population</vt:lpstr>
      <vt:lpstr>SCD-Type 2 – Change to 1 Variable</vt:lpstr>
      <vt:lpstr>SCD-Type 2 – Deprecated Variable</vt:lpstr>
      <vt:lpstr>SCD-Type 2 – Queries</vt:lpstr>
      <vt:lpstr>SCD-Type 2 – Queries</vt:lpstr>
      <vt:lpstr>Job Logging for Stored Procedures</vt:lpstr>
      <vt:lpstr>Job Logging – Metadata</vt:lpstr>
      <vt:lpstr>Job Logging - Procedures</vt:lpstr>
      <vt:lpstr>Job Logging – Example</vt:lpstr>
      <vt:lpstr>Job Logging – Monitoring Usage</vt:lpstr>
      <vt:lpstr>Job Logging – Troubleshooting Usages</vt:lpstr>
      <vt:lpstr>Query Metrics Over Time</vt:lpstr>
      <vt:lpstr>Database and OS Metrics</vt:lpstr>
      <vt:lpstr>Event Scheduler Considerations</vt:lpstr>
      <vt:lpstr>Partitioning Considerations</vt:lpstr>
      <vt:lpstr>Thank You.</vt:lpstr>
      <vt:lpstr>Thank You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Pythian Overview </dc:title>
  <dc:subject/>
  <dc:creator>Natalie Morcos</dc:creator>
  <cp:keywords/>
  <dc:description/>
  <cp:lastModifiedBy>Robert Hamel</cp:lastModifiedBy>
  <cp:revision>159</cp:revision>
  <dcterms:created xsi:type="dcterms:W3CDTF">2009-11-24T13:57:35Z</dcterms:created>
  <dcterms:modified xsi:type="dcterms:W3CDTF">2010-04-11T23:37:40Z</dcterms:modified>
</cp:coreProperties>
</file>